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6" r:id="rId3"/>
    <p:sldId id="285" r:id="rId4"/>
    <p:sldId id="289" r:id="rId5"/>
    <p:sldId id="357" r:id="rId6"/>
    <p:sldId id="349" r:id="rId7"/>
    <p:sldId id="353" r:id="rId8"/>
    <p:sldId id="342" r:id="rId9"/>
    <p:sldId id="352" r:id="rId10"/>
    <p:sldId id="343" r:id="rId11"/>
    <p:sldId id="291" r:id="rId12"/>
    <p:sldId id="361" r:id="rId13"/>
    <p:sldId id="359" r:id="rId14"/>
    <p:sldId id="271" r:id="rId15"/>
    <p:sldId id="346" r:id="rId16"/>
    <p:sldId id="344" r:id="rId17"/>
    <p:sldId id="336" r:id="rId18"/>
    <p:sldId id="276" r:id="rId19"/>
    <p:sldId id="345" r:id="rId20"/>
    <p:sldId id="262" r:id="rId21"/>
    <p:sldId id="360" r:id="rId22"/>
    <p:sldId id="282" r:id="rId23"/>
    <p:sldId id="34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 Yin" initials="YY" lastIdx="1" clrIdx="0">
    <p:extLst>
      <p:ext uri="{19B8F6BF-5375-455C-9EA6-DF929625EA0E}">
        <p15:presenceInfo xmlns:p15="http://schemas.microsoft.com/office/powerpoint/2012/main" userId="Yu, Yin" providerId="None"/>
      </p:ext>
    </p:extLst>
  </p:cmAuthor>
  <p:cmAuthor id="2" name="D H" initials="DH" lastIdx="1" clrIdx="1">
    <p:extLst>
      <p:ext uri="{19B8F6BF-5375-455C-9EA6-DF929625EA0E}">
        <p15:presenceInfo xmlns:p15="http://schemas.microsoft.com/office/powerpoint/2012/main" userId="08c1d2791c0793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5"/>
    <p:restoredTop sz="72826" autoAdjust="0"/>
  </p:normalViewPr>
  <p:slideViewPr>
    <p:cSldViewPr snapToGrid="0" snapToObjects="1">
      <p:cViewPr varScale="1">
        <p:scale>
          <a:sx n="97" d="100"/>
          <a:sy n="97" d="100"/>
        </p:scale>
        <p:origin x="1544" y="200"/>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07FEA7-46B8-4F47-9C34-2C0EF0E6E5A8}" type="doc">
      <dgm:prSet loTypeId="urn:microsoft.com/office/officeart/2005/8/layout/chevron1" loCatId="" qsTypeId="urn:microsoft.com/office/officeart/2005/8/quickstyle/simple1" qsCatId="simple" csTypeId="urn:microsoft.com/office/officeart/2005/8/colors/colorful5" csCatId="colorful" phldr="1"/>
      <dgm:spPr/>
    </dgm:pt>
    <dgm:pt modelId="{DD77D7B8-5ED1-234B-AD91-52E15D79AEA2}">
      <dgm:prSet phldrT="[Text]"/>
      <dgm:spPr/>
      <dgm:t>
        <a:bodyPr/>
        <a:lstStyle/>
        <a:p>
          <a:r>
            <a:rPr lang="en-US" dirty="0"/>
            <a:t>Problem</a:t>
          </a:r>
        </a:p>
      </dgm:t>
    </dgm:pt>
    <dgm:pt modelId="{6537CF06-BE67-8242-97B7-37ACF4988D65}" type="parTrans" cxnId="{A657B525-AB37-0D44-A7D0-84C9F06E7F01}">
      <dgm:prSet/>
      <dgm:spPr/>
      <dgm:t>
        <a:bodyPr/>
        <a:lstStyle/>
        <a:p>
          <a:endParaRPr lang="en-US"/>
        </a:p>
      </dgm:t>
    </dgm:pt>
    <dgm:pt modelId="{306F235B-872B-7842-A0DC-F986843FD6A3}" type="sibTrans" cxnId="{A657B525-AB37-0D44-A7D0-84C9F06E7F01}">
      <dgm:prSet/>
      <dgm:spPr/>
      <dgm:t>
        <a:bodyPr/>
        <a:lstStyle/>
        <a:p>
          <a:endParaRPr lang="en-US"/>
        </a:p>
      </dgm:t>
    </dgm:pt>
    <dgm:pt modelId="{C3AB49FA-680D-5743-9F75-2614F801336A}">
      <dgm:prSet phldrT="[Text]"/>
      <dgm:spPr>
        <a:solidFill>
          <a:schemeClr val="tx1">
            <a:lumMod val="50000"/>
            <a:lumOff val="50000"/>
          </a:schemeClr>
        </a:solidFill>
      </dgm:spPr>
      <dgm:t>
        <a:bodyPr/>
        <a:lstStyle/>
        <a:p>
          <a:r>
            <a:rPr lang="en-US" dirty="0">
              <a:solidFill>
                <a:srgbClr val="FFFF00"/>
              </a:solidFill>
            </a:rPr>
            <a:t>Challenges</a:t>
          </a:r>
        </a:p>
      </dgm:t>
    </dgm:pt>
    <dgm:pt modelId="{2A237932-EAF3-944D-976F-9A98887D8303}" type="parTrans" cxnId="{6C8BA508-5F6F-1745-92D4-983D916356D9}">
      <dgm:prSet/>
      <dgm:spPr/>
      <dgm:t>
        <a:bodyPr/>
        <a:lstStyle/>
        <a:p>
          <a:endParaRPr lang="en-US"/>
        </a:p>
      </dgm:t>
    </dgm:pt>
    <dgm:pt modelId="{9B94A83C-73F3-9642-A080-E51C136AB241}" type="sibTrans" cxnId="{6C8BA508-5F6F-1745-92D4-983D916356D9}">
      <dgm:prSet/>
      <dgm:spPr/>
      <dgm:t>
        <a:bodyPr/>
        <a:lstStyle/>
        <a:p>
          <a:endParaRPr lang="en-US"/>
        </a:p>
      </dgm:t>
    </dgm:pt>
    <dgm:pt modelId="{D513136D-33B6-1F44-A5AD-13F6AE04AE99}">
      <dgm:prSet phldrT="[Text]"/>
      <dgm:spPr/>
      <dgm:t>
        <a:bodyPr/>
        <a:lstStyle/>
        <a:p>
          <a:r>
            <a:rPr lang="en-US" dirty="0"/>
            <a:t>Solutions</a:t>
          </a:r>
        </a:p>
      </dgm:t>
    </dgm:pt>
    <dgm:pt modelId="{43929E75-740A-D146-BD50-25DCE3FA0BC1}" type="parTrans" cxnId="{AC43532F-2624-5041-82B8-D3D9766FAF4F}">
      <dgm:prSet/>
      <dgm:spPr/>
      <dgm:t>
        <a:bodyPr/>
        <a:lstStyle/>
        <a:p>
          <a:endParaRPr lang="en-US"/>
        </a:p>
      </dgm:t>
    </dgm:pt>
    <dgm:pt modelId="{2AAEA0D8-51BF-1D48-9378-DAAE7F3241A6}" type="sibTrans" cxnId="{AC43532F-2624-5041-82B8-D3D9766FAF4F}">
      <dgm:prSet/>
      <dgm:spPr/>
      <dgm:t>
        <a:bodyPr/>
        <a:lstStyle/>
        <a:p>
          <a:endParaRPr lang="en-US"/>
        </a:p>
      </dgm:t>
    </dgm:pt>
    <dgm:pt modelId="{8E438B0E-7D22-D94D-8C24-1F084BA7F6B1}">
      <dgm:prSet phldrT="[Text]"/>
      <dgm:spPr>
        <a:solidFill>
          <a:schemeClr val="accent6">
            <a:lumMod val="75000"/>
          </a:schemeClr>
        </a:solidFill>
      </dgm:spPr>
      <dgm:t>
        <a:bodyPr/>
        <a:lstStyle/>
        <a:p>
          <a:r>
            <a:rPr lang="en-US" dirty="0"/>
            <a:t>Goal</a:t>
          </a:r>
        </a:p>
      </dgm:t>
    </dgm:pt>
    <dgm:pt modelId="{FD1585DF-337D-9041-8FC0-26299B16229E}" type="parTrans" cxnId="{2293D2EA-A088-B949-A4CE-2A2D7B1520CC}">
      <dgm:prSet/>
      <dgm:spPr/>
      <dgm:t>
        <a:bodyPr/>
        <a:lstStyle/>
        <a:p>
          <a:endParaRPr lang="en-US"/>
        </a:p>
      </dgm:t>
    </dgm:pt>
    <dgm:pt modelId="{718395B6-B3AB-B84A-BB2D-50538CD81159}" type="sibTrans" cxnId="{2293D2EA-A088-B949-A4CE-2A2D7B1520CC}">
      <dgm:prSet/>
      <dgm:spPr/>
      <dgm:t>
        <a:bodyPr/>
        <a:lstStyle/>
        <a:p>
          <a:endParaRPr lang="en-US"/>
        </a:p>
      </dgm:t>
    </dgm:pt>
    <dgm:pt modelId="{E9A2DFE0-0296-F94F-8025-4023F5BB2FA6}" type="pres">
      <dgm:prSet presAssocID="{B807FEA7-46B8-4F47-9C34-2C0EF0E6E5A8}" presName="Name0" presStyleCnt="0">
        <dgm:presLayoutVars>
          <dgm:dir/>
          <dgm:animLvl val="lvl"/>
          <dgm:resizeHandles val="exact"/>
        </dgm:presLayoutVars>
      </dgm:prSet>
      <dgm:spPr/>
    </dgm:pt>
    <dgm:pt modelId="{47E28AAE-434E-6141-A684-53D73673FE6D}" type="pres">
      <dgm:prSet presAssocID="{DD77D7B8-5ED1-234B-AD91-52E15D79AEA2}" presName="parTxOnly" presStyleLbl="node1" presStyleIdx="0" presStyleCnt="4">
        <dgm:presLayoutVars>
          <dgm:chMax val="0"/>
          <dgm:chPref val="0"/>
          <dgm:bulletEnabled val="1"/>
        </dgm:presLayoutVars>
      </dgm:prSet>
      <dgm:spPr/>
    </dgm:pt>
    <dgm:pt modelId="{A70D88A1-22A5-644B-8B24-2BA6AA90ECD2}" type="pres">
      <dgm:prSet presAssocID="{306F235B-872B-7842-A0DC-F986843FD6A3}" presName="parTxOnlySpace" presStyleCnt="0"/>
      <dgm:spPr/>
    </dgm:pt>
    <dgm:pt modelId="{D2C1C2F4-BFF1-1C48-8243-3FD3A102F637}" type="pres">
      <dgm:prSet presAssocID="{C3AB49FA-680D-5743-9F75-2614F801336A}" presName="parTxOnly" presStyleLbl="node1" presStyleIdx="1" presStyleCnt="4">
        <dgm:presLayoutVars>
          <dgm:chMax val="0"/>
          <dgm:chPref val="0"/>
          <dgm:bulletEnabled val="1"/>
        </dgm:presLayoutVars>
      </dgm:prSet>
      <dgm:spPr/>
    </dgm:pt>
    <dgm:pt modelId="{623E3F2F-68B5-C647-A9BA-7B742A849AA1}" type="pres">
      <dgm:prSet presAssocID="{9B94A83C-73F3-9642-A080-E51C136AB241}" presName="parTxOnlySpace" presStyleCnt="0"/>
      <dgm:spPr/>
    </dgm:pt>
    <dgm:pt modelId="{DB9AFE01-3E22-9541-ACFA-3F7D783538AD}" type="pres">
      <dgm:prSet presAssocID="{D513136D-33B6-1F44-A5AD-13F6AE04AE99}" presName="parTxOnly" presStyleLbl="node1" presStyleIdx="2" presStyleCnt="4">
        <dgm:presLayoutVars>
          <dgm:chMax val="0"/>
          <dgm:chPref val="0"/>
          <dgm:bulletEnabled val="1"/>
        </dgm:presLayoutVars>
      </dgm:prSet>
      <dgm:spPr/>
    </dgm:pt>
    <dgm:pt modelId="{DFF486E4-1D8E-1E4C-B90D-B74226C8DDD3}" type="pres">
      <dgm:prSet presAssocID="{2AAEA0D8-51BF-1D48-9378-DAAE7F3241A6}" presName="parTxOnlySpace" presStyleCnt="0"/>
      <dgm:spPr/>
    </dgm:pt>
    <dgm:pt modelId="{548D89D8-6F60-B54E-8CCA-D681479731CE}" type="pres">
      <dgm:prSet presAssocID="{8E438B0E-7D22-D94D-8C24-1F084BA7F6B1}" presName="parTxOnly" presStyleLbl="node1" presStyleIdx="3" presStyleCnt="4">
        <dgm:presLayoutVars>
          <dgm:chMax val="0"/>
          <dgm:chPref val="0"/>
          <dgm:bulletEnabled val="1"/>
        </dgm:presLayoutVars>
      </dgm:prSet>
      <dgm:spPr/>
    </dgm:pt>
  </dgm:ptLst>
  <dgm:cxnLst>
    <dgm:cxn modelId="{6C8BA508-5F6F-1745-92D4-983D916356D9}" srcId="{B807FEA7-46B8-4F47-9C34-2C0EF0E6E5A8}" destId="{C3AB49FA-680D-5743-9F75-2614F801336A}" srcOrd="1" destOrd="0" parTransId="{2A237932-EAF3-944D-976F-9A98887D8303}" sibTransId="{9B94A83C-73F3-9642-A080-E51C136AB241}"/>
    <dgm:cxn modelId="{A657B525-AB37-0D44-A7D0-84C9F06E7F01}" srcId="{B807FEA7-46B8-4F47-9C34-2C0EF0E6E5A8}" destId="{DD77D7B8-5ED1-234B-AD91-52E15D79AEA2}" srcOrd="0" destOrd="0" parTransId="{6537CF06-BE67-8242-97B7-37ACF4988D65}" sibTransId="{306F235B-872B-7842-A0DC-F986843FD6A3}"/>
    <dgm:cxn modelId="{AC43532F-2624-5041-82B8-D3D9766FAF4F}" srcId="{B807FEA7-46B8-4F47-9C34-2C0EF0E6E5A8}" destId="{D513136D-33B6-1F44-A5AD-13F6AE04AE99}" srcOrd="2" destOrd="0" parTransId="{43929E75-740A-D146-BD50-25DCE3FA0BC1}" sibTransId="{2AAEA0D8-51BF-1D48-9378-DAAE7F3241A6}"/>
    <dgm:cxn modelId="{905E7D30-9439-8345-AA0B-949CBDA71B0A}" type="presOf" srcId="{8E438B0E-7D22-D94D-8C24-1F084BA7F6B1}" destId="{548D89D8-6F60-B54E-8CCA-D681479731CE}" srcOrd="0" destOrd="0" presId="urn:microsoft.com/office/officeart/2005/8/layout/chevron1"/>
    <dgm:cxn modelId="{E4CB0E34-9419-6342-A65B-A875FE5FD393}" type="presOf" srcId="{DD77D7B8-5ED1-234B-AD91-52E15D79AEA2}" destId="{47E28AAE-434E-6141-A684-53D73673FE6D}" srcOrd="0" destOrd="0" presId="urn:microsoft.com/office/officeart/2005/8/layout/chevron1"/>
    <dgm:cxn modelId="{16DB7D86-3313-604A-977A-CEBEAE86C593}" type="presOf" srcId="{B807FEA7-46B8-4F47-9C34-2C0EF0E6E5A8}" destId="{E9A2DFE0-0296-F94F-8025-4023F5BB2FA6}" srcOrd="0" destOrd="0" presId="urn:microsoft.com/office/officeart/2005/8/layout/chevron1"/>
    <dgm:cxn modelId="{F603ADCB-77BF-7C4C-9314-4D1FF2DECC44}" type="presOf" srcId="{D513136D-33B6-1F44-A5AD-13F6AE04AE99}" destId="{DB9AFE01-3E22-9541-ACFA-3F7D783538AD}" srcOrd="0" destOrd="0" presId="urn:microsoft.com/office/officeart/2005/8/layout/chevron1"/>
    <dgm:cxn modelId="{D9A92BE1-F0B4-CF41-8DD3-4AA6EE57B5B8}" type="presOf" srcId="{C3AB49FA-680D-5743-9F75-2614F801336A}" destId="{D2C1C2F4-BFF1-1C48-8243-3FD3A102F637}" srcOrd="0" destOrd="0" presId="urn:microsoft.com/office/officeart/2005/8/layout/chevron1"/>
    <dgm:cxn modelId="{2293D2EA-A088-B949-A4CE-2A2D7B1520CC}" srcId="{B807FEA7-46B8-4F47-9C34-2C0EF0E6E5A8}" destId="{8E438B0E-7D22-D94D-8C24-1F084BA7F6B1}" srcOrd="3" destOrd="0" parTransId="{FD1585DF-337D-9041-8FC0-26299B16229E}" sibTransId="{718395B6-B3AB-B84A-BB2D-50538CD81159}"/>
    <dgm:cxn modelId="{A2F42D03-EDC8-0A40-A316-CFC63528757F}" type="presParOf" srcId="{E9A2DFE0-0296-F94F-8025-4023F5BB2FA6}" destId="{47E28AAE-434E-6141-A684-53D73673FE6D}" srcOrd="0" destOrd="0" presId="urn:microsoft.com/office/officeart/2005/8/layout/chevron1"/>
    <dgm:cxn modelId="{A3056759-3161-6F48-B3FB-3F9A2F8D7D81}" type="presParOf" srcId="{E9A2DFE0-0296-F94F-8025-4023F5BB2FA6}" destId="{A70D88A1-22A5-644B-8B24-2BA6AA90ECD2}" srcOrd="1" destOrd="0" presId="urn:microsoft.com/office/officeart/2005/8/layout/chevron1"/>
    <dgm:cxn modelId="{104F2D89-F638-9D4D-A6BE-184BF33027C5}" type="presParOf" srcId="{E9A2DFE0-0296-F94F-8025-4023F5BB2FA6}" destId="{D2C1C2F4-BFF1-1C48-8243-3FD3A102F637}" srcOrd="2" destOrd="0" presId="urn:microsoft.com/office/officeart/2005/8/layout/chevron1"/>
    <dgm:cxn modelId="{2D3E68AA-137B-9A49-B740-60185DF8E838}" type="presParOf" srcId="{E9A2DFE0-0296-F94F-8025-4023F5BB2FA6}" destId="{623E3F2F-68B5-C647-A9BA-7B742A849AA1}" srcOrd="3" destOrd="0" presId="urn:microsoft.com/office/officeart/2005/8/layout/chevron1"/>
    <dgm:cxn modelId="{3813FA2E-692D-1341-82E9-1CD852DBD0F8}" type="presParOf" srcId="{E9A2DFE0-0296-F94F-8025-4023F5BB2FA6}" destId="{DB9AFE01-3E22-9541-ACFA-3F7D783538AD}" srcOrd="4" destOrd="0" presId="urn:microsoft.com/office/officeart/2005/8/layout/chevron1"/>
    <dgm:cxn modelId="{25B55FB4-5A52-D948-B27E-C7C27AA1F6BD}" type="presParOf" srcId="{E9A2DFE0-0296-F94F-8025-4023F5BB2FA6}" destId="{DFF486E4-1D8E-1E4C-B90D-B74226C8DDD3}" srcOrd="5" destOrd="0" presId="urn:microsoft.com/office/officeart/2005/8/layout/chevron1"/>
    <dgm:cxn modelId="{8A960A13-51DA-254D-8B3F-6BB786551241}" type="presParOf" srcId="{E9A2DFE0-0296-F94F-8025-4023F5BB2FA6}" destId="{548D89D8-6F60-B54E-8CCA-D681479731C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28AAE-434E-6141-A684-53D73673FE6D}">
      <dsp:nvSpPr>
        <dsp:cNvPr id="0" name=""/>
        <dsp:cNvSpPr/>
      </dsp:nvSpPr>
      <dsp:spPr>
        <a:xfrm>
          <a:off x="5284" y="0"/>
          <a:ext cx="3076237" cy="51208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Problem</a:t>
          </a:r>
        </a:p>
      </dsp:txBody>
      <dsp:txXfrm>
        <a:off x="261327" y="0"/>
        <a:ext cx="2564151" cy="512086"/>
      </dsp:txXfrm>
    </dsp:sp>
    <dsp:sp modelId="{D2C1C2F4-BFF1-1C48-8243-3FD3A102F637}">
      <dsp:nvSpPr>
        <dsp:cNvPr id="0" name=""/>
        <dsp:cNvSpPr/>
      </dsp:nvSpPr>
      <dsp:spPr>
        <a:xfrm>
          <a:off x="2773898" y="0"/>
          <a:ext cx="3076237" cy="512086"/>
        </a:xfrm>
        <a:prstGeom prst="chevron">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rgbClr val="FFFF00"/>
              </a:solidFill>
            </a:rPr>
            <a:t>Challenges</a:t>
          </a:r>
        </a:p>
      </dsp:txBody>
      <dsp:txXfrm>
        <a:off x="3029941" y="0"/>
        <a:ext cx="2564151" cy="512086"/>
      </dsp:txXfrm>
    </dsp:sp>
    <dsp:sp modelId="{DB9AFE01-3E22-9541-ACFA-3F7D783538AD}">
      <dsp:nvSpPr>
        <dsp:cNvPr id="0" name=""/>
        <dsp:cNvSpPr/>
      </dsp:nvSpPr>
      <dsp:spPr>
        <a:xfrm>
          <a:off x="5542511" y="0"/>
          <a:ext cx="3076237" cy="512086"/>
        </a:xfrm>
        <a:prstGeom prst="chevron">
          <a:avLst/>
        </a:prstGeom>
        <a:solidFill>
          <a:schemeClr val="accent5">
            <a:hueOff val="1168795"/>
            <a:satOff val="-3261"/>
            <a:lumOff val="-84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Solutions</a:t>
          </a:r>
        </a:p>
      </dsp:txBody>
      <dsp:txXfrm>
        <a:off x="5798554" y="0"/>
        <a:ext cx="2564151" cy="512086"/>
      </dsp:txXfrm>
    </dsp:sp>
    <dsp:sp modelId="{548D89D8-6F60-B54E-8CCA-D681479731CE}">
      <dsp:nvSpPr>
        <dsp:cNvPr id="0" name=""/>
        <dsp:cNvSpPr/>
      </dsp:nvSpPr>
      <dsp:spPr>
        <a:xfrm>
          <a:off x="8311125" y="0"/>
          <a:ext cx="3076237" cy="512086"/>
        </a:xfrm>
        <a:prstGeom prst="chevron">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Goal</a:t>
          </a:r>
        </a:p>
      </dsp:txBody>
      <dsp:txXfrm>
        <a:off x="8567168" y="0"/>
        <a:ext cx="2564151" cy="5120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9C183-E6FD-064C-AFAF-F2B84A2A86CA}" type="datetimeFigureOut">
              <a:rPr lang="en-US" smtClean="0"/>
              <a:t>6/8/23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5E53A-72AF-F14A-BBA3-42CF7215061E}" type="slidenum">
              <a:rPr lang="en-US" smtClean="0"/>
              <a:t>‹#›</a:t>
            </a:fld>
            <a:endParaRPr lang="en-US"/>
          </a:p>
        </p:txBody>
      </p:sp>
    </p:spTree>
    <p:extLst>
      <p:ext uri="{BB962C8B-B14F-4D97-AF65-F5344CB8AC3E}">
        <p14:creationId xmlns:p14="http://schemas.microsoft.com/office/powerpoint/2010/main" val="1457696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5E53A-72AF-F14A-BBA3-42CF7215061E}" type="slidenum">
              <a:rPr lang="en-US" smtClean="0"/>
              <a:t>1</a:t>
            </a:fld>
            <a:endParaRPr lang="en-US"/>
          </a:p>
        </p:txBody>
      </p:sp>
    </p:spTree>
    <p:extLst>
      <p:ext uri="{BB962C8B-B14F-4D97-AF65-F5344CB8AC3E}">
        <p14:creationId xmlns:p14="http://schemas.microsoft.com/office/powerpoint/2010/main" val="3855547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a:buAutoNum type="arabicPeriod"/>
            </a:pPr>
            <a:r>
              <a:rPr lang="en-US" sz="1800" b="0" i="0" u="none" strike="noStrike" baseline="0" dirty="0">
                <a:latin typeface="TeXGyreTermesX-Regular"/>
              </a:rPr>
              <a:t>Another variation of spatial convolution framework is the Graph Attention Network (GAT) proposed by </a:t>
            </a:r>
            <a:r>
              <a:rPr lang="en-US" sz="1800" b="0" i="0" u="none" strike="noStrike" baseline="0" dirty="0" err="1">
                <a:latin typeface="TeXGyreTermesX-Regular"/>
              </a:rPr>
              <a:t>Velichovic</a:t>
            </a:r>
            <a:r>
              <a:rPr lang="en-US" sz="1800" b="0" i="0" u="none" strike="noStrike" baseline="0" dirty="0">
                <a:latin typeface="TeXGyreTermesX-Regular"/>
              </a:rPr>
              <a:t> et al, where they </a:t>
            </a:r>
            <a:r>
              <a:rPr lang="en-US" altLang="zh-CN" sz="1800" b="0" i="0" u="none" strike="noStrike" baseline="0" dirty="0">
                <a:latin typeface="TeXGyreTermesX-Regular"/>
              </a:rPr>
              <a:t>added the attention mechanism to the GNN.</a:t>
            </a:r>
          </a:p>
          <a:p>
            <a:pPr marL="342900" indent="-342900" algn="l">
              <a:buAutoNum type="arabicPeriod"/>
            </a:pPr>
            <a:r>
              <a:rPr lang="en-US" altLang="zh-CN" sz="1800" b="0" i="0" u="none" strike="noStrike" baseline="0" dirty="0">
                <a:latin typeface="TeXGyreTermesX-Regular"/>
              </a:rPr>
              <a:t>[The attention mechanism in some sense weighted message passing where the weights depend on neighbor information.]</a:t>
            </a:r>
          </a:p>
          <a:p>
            <a:pPr marL="342900" indent="-342900" algn="l">
              <a:buAutoNum type="arabicPeriod"/>
            </a:pPr>
            <a:r>
              <a:rPr lang="en-US" sz="1800" b="0" i="0" u="none" strike="noStrike" baseline="0" dirty="0">
                <a:latin typeface="TeXGyreTermesX-Regular"/>
              </a:rPr>
              <a:t>The attention mechanism was previously used mainly in sequence-based tasks such as NLP, where it showed significant improvements over some other methods. </a:t>
            </a:r>
          </a:p>
          <a:p>
            <a:pPr marL="228600" indent="-228600" algn="l">
              <a:buAutoNum type="arabicPeriod"/>
            </a:pPr>
            <a:r>
              <a:rPr lang="en-US" sz="1800" b="0" i="0" u="none" strike="noStrike" baseline="0" dirty="0">
                <a:latin typeface="TeXGyreTermesX-Regular"/>
              </a:rPr>
              <a:t>Here, the GAT consists of arbitrary layers of graph attention layer where a pairwise attention coefficient between two nodes is added in the aggregation step. The aggregation operation now becomes a weighted sum of the neighboring node embeddings instead of equal ones, determined by the attention coefficients that are trained simultaneously with other free parameters in the network.</a:t>
            </a:r>
          </a:p>
          <a:p>
            <a:pPr marL="228600" indent="-228600" algn="l">
              <a:buAutoNum type="arabicPeriod"/>
            </a:pPr>
            <a:r>
              <a:rPr lang="en-US" sz="1800" b="0" i="0" u="none" strike="noStrike" baseline="0" dirty="0">
                <a:latin typeface="TeXGyreTermesX-Regular"/>
              </a:rPr>
              <a:t>This leads to the key difference between GAT and other GCNs that, with the attention coefficients, the network can now determine the importance of neighboring nodes to a target node and perform aggregation accordingly. </a:t>
            </a:r>
          </a:p>
          <a:p>
            <a:pPr marL="228600" indent="-228600" algn="l">
              <a:buAutoNum type="arabicPeriod"/>
            </a:pPr>
            <a:r>
              <a:rPr lang="en-US" sz="1800" b="0" i="0" u="none" strike="noStrike" baseline="0" dirty="0">
                <a:latin typeface="TeXGyreTermesX-Regular"/>
              </a:rPr>
              <a:t>The attention-based neural networks are also used in time series predictions, where attention coefficients are assigned to various spots of time sequence data and determine how much the data from a previous time step impacts the current.</a:t>
            </a:r>
          </a:p>
        </p:txBody>
      </p:sp>
      <p:sp>
        <p:nvSpPr>
          <p:cNvPr id="4" name="灯片编号占位符 3"/>
          <p:cNvSpPr>
            <a:spLocks noGrp="1"/>
          </p:cNvSpPr>
          <p:nvPr>
            <p:ph type="sldNum" sz="quarter" idx="5"/>
          </p:nvPr>
        </p:nvSpPr>
        <p:spPr/>
        <p:txBody>
          <a:bodyPr/>
          <a:lstStyle/>
          <a:p>
            <a:fld id="{5825E53A-72AF-F14A-BBA3-42CF7215061E}" type="slidenum">
              <a:rPr lang="en-US" smtClean="0"/>
              <a:t>11</a:t>
            </a:fld>
            <a:endParaRPr lang="en-US"/>
          </a:p>
        </p:txBody>
      </p:sp>
    </p:spTree>
    <p:extLst>
      <p:ext uri="{BB962C8B-B14F-4D97-AF65-F5344CB8AC3E}">
        <p14:creationId xmlns:p14="http://schemas.microsoft.com/office/powerpoint/2010/main" val="205014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AutoNum type="arabicPeriod"/>
            </a:pPr>
            <a:r>
              <a:rPr lang="en-US" sz="1800" b="0" i="0" u="none" strike="noStrike" baseline="0" dirty="0">
                <a:latin typeface="TeXGyreTermesX-Regular"/>
              </a:rPr>
              <a:t>The training of any neural network usually requires a great amount of data, but in the case of physics problems, data are often hard to come by. One way to tackle this is to somehow combine the known physics aspects of the system with data, which can be done by incorporating the established governing equations of physical laws to the model, as a form of constraint during a training process that must be complied with. </a:t>
            </a:r>
          </a:p>
          <a:p>
            <a:pPr marL="228600" indent="-228600" algn="l">
              <a:buAutoNum type="arabicPeriod"/>
            </a:pPr>
            <a:r>
              <a:rPr lang="en-US" sz="1800" b="0" i="0" u="none" strike="noStrike" baseline="0" dirty="0">
                <a:latin typeface="TeXGyreTermesX-Regular"/>
              </a:rPr>
              <a:t>The class of physics-informed neural network were developed under such context. The idea is straight forward: to add the known differential equations in residual form directly to the loss function that is used to train the network, so that an optimized network should produce outputs that satisfy the physical law. Such modification to the neural network has proven to improve its ability to interpret physical systems tremendously.</a:t>
            </a:r>
          </a:p>
          <a:p>
            <a:pPr marL="228600" indent="-228600" algn="l">
              <a:buAutoNum type="arabicPeriod"/>
            </a:pPr>
            <a:r>
              <a:rPr lang="en-US" sz="1800" b="0" i="0" u="none" strike="noStrike" baseline="0" dirty="0">
                <a:latin typeface="TeXGyreTermesX-Regular"/>
              </a:rPr>
              <a:t>This idea of physics-informed learning is also used in dealing with physical problems defined on graphs, and has </a:t>
            </a:r>
            <a:r>
              <a:rPr lang="en-US" sz="1800" dirty="0">
                <a:effectLst/>
                <a:latin typeface="Calibri" panose="020F0502020204030204" pitchFamily="34" charset="0"/>
                <a:ea typeface="Times New Roman" panose="02020603050405020304" pitchFamily="18" charset="0"/>
              </a:rPr>
              <a:t>shown to be critical for the predictive accuracy and generalizability of a machine learning model for physical systems. </a:t>
            </a:r>
            <a:endParaRPr lang="en-US" sz="1800" b="0" i="0" u="none" strike="noStrike" baseline="0" dirty="0">
              <a:latin typeface="TeXGyreTermesX-Regular"/>
            </a:endParaRPr>
          </a:p>
          <a:p>
            <a:pPr marL="228600" indent="-228600" algn="l">
              <a:buAutoNum type="arabicPeriod"/>
            </a:pPr>
            <a:endParaRPr lang="en-US" sz="1800" b="0" i="0" u="none" strike="noStrike" baseline="0" dirty="0">
              <a:latin typeface="TeXGyreTermesX-Regular"/>
            </a:endParaRPr>
          </a:p>
        </p:txBody>
      </p:sp>
      <p:sp>
        <p:nvSpPr>
          <p:cNvPr id="4" name="灯片编号占位符 3"/>
          <p:cNvSpPr>
            <a:spLocks noGrp="1"/>
          </p:cNvSpPr>
          <p:nvPr>
            <p:ph type="sldNum" sz="quarter" idx="5"/>
          </p:nvPr>
        </p:nvSpPr>
        <p:spPr/>
        <p:txBody>
          <a:bodyPr/>
          <a:lstStyle/>
          <a:p>
            <a:fld id="{5825E53A-72AF-F14A-BBA3-42CF7215061E}" type="slidenum">
              <a:rPr lang="en-US" smtClean="0"/>
              <a:t>12</a:t>
            </a:fld>
            <a:endParaRPr lang="en-US"/>
          </a:p>
        </p:txBody>
      </p:sp>
    </p:spTree>
    <p:extLst>
      <p:ext uri="{BB962C8B-B14F-4D97-AF65-F5344CB8AC3E}">
        <p14:creationId xmlns:p14="http://schemas.microsoft.com/office/powerpoint/2010/main" val="331352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have been a few applications of various form of GNNs in the multivariate time series predictions of dynamic</a:t>
            </a:r>
          </a:p>
          <a:p>
            <a:r>
              <a:rPr lang="en-US" sz="1200" kern="1200" dirty="0">
                <a:solidFill>
                  <a:schemeClr val="tx1"/>
                </a:solidFill>
                <a:effectLst/>
                <a:latin typeface="+mn-lt"/>
                <a:ea typeface="+mn-ea"/>
                <a:cs typeface="+mn-cs"/>
              </a:rPr>
              <a:t>systems. This section focus introduces some of these applications in a number of domains.</a:t>
            </a:r>
          </a:p>
          <a:p>
            <a:endParaRPr lang="en-US" dirty="0"/>
          </a:p>
        </p:txBody>
      </p:sp>
      <p:sp>
        <p:nvSpPr>
          <p:cNvPr id="4" name="Slide Number Placeholder 3"/>
          <p:cNvSpPr>
            <a:spLocks noGrp="1"/>
          </p:cNvSpPr>
          <p:nvPr>
            <p:ph type="sldNum" sz="quarter" idx="5"/>
          </p:nvPr>
        </p:nvSpPr>
        <p:spPr/>
        <p:txBody>
          <a:bodyPr/>
          <a:lstStyle/>
          <a:p>
            <a:fld id="{5825E53A-72AF-F14A-BBA3-42CF7215061E}" type="slidenum">
              <a:rPr lang="en-US" smtClean="0"/>
              <a:t>13</a:t>
            </a:fld>
            <a:endParaRPr lang="en-US"/>
          </a:p>
        </p:txBody>
      </p:sp>
    </p:spTree>
    <p:extLst>
      <p:ext uri="{BB962C8B-B14F-4D97-AF65-F5344CB8AC3E}">
        <p14:creationId xmlns:p14="http://schemas.microsoft.com/office/powerpoint/2010/main" val="100080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1. Traffic forecasting is a typical time-series prediction problem where predictions of future traffic conditions are desired given the previous observations. It is motivated by the growing need of transportation planning and management, and is a </a:t>
            </a:r>
            <a:r>
              <a:rPr lang="en-US" sz="1200" kern="1200" dirty="0" err="1">
                <a:solidFill>
                  <a:schemeClr val="tx1"/>
                </a:solidFill>
                <a:effectLst/>
                <a:latin typeface="+mn-lt"/>
                <a:ea typeface="+mn-ea"/>
                <a:cs typeface="+mn-cs"/>
              </a:rPr>
              <a:t>cruial</a:t>
            </a:r>
            <a:r>
              <a:rPr lang="en-US" sz="1200" kern="1200" dirty="0">
                <a:solidFill>
                  <a:schemeClr val="tx1"/>
                </a:solidFill>
                <a:effectLst/>
                <a:latin typeface="+mn-lt"/>
                <a:ea typeface="+mn-ea"/>
                <a:cs typeface="+mn-cs"/>
              </a:rPr>
              <a:t> part of the Intelligent </a:t>
            </a:r>
            <a:r>
              <a:rPr lang="en-US" sz="1200" kern="1200" dirty="0" err="1">
                <a:solidFill>
                  <a:schemeClr val="tx1"/>
                </a:solidFill>
                <a:effectLst/>
                <a:latin typeface="+mn-lt"/>
                <a:ea typeface="+mn-ea"/>
                <a:cs typeface="+mn-cs"/>
              </a:rPr>
              <a:t>Transporation</a:t>
            </a:r>
            <a:r>
              <a:rPr lang="en-US" sz="1200" kern="1200" dirty="0">
                <a:solidFill>
                  <a:schemeClr val="tx1"/>
                </a:solidFill>
                <a:effectLst/>
                <a:latin typeface="+mn-lt"/>
                <a:ea typeface="+mn-ea"/>
                <a:cs typeface="+mn-cs"/>
              </a:rPr>
              <a:t> Systems.</a:t>
            </a:r>
          </a:p>
          <a:p>
            <a:r>
              <a:rPr lang="en-US" sz="1200" kern="1200" dirty="0">
                <a:solidFill>
                  <a:schemeClr val="tx1"/>
                </a:solidFill>
                <a:effectLst/>
                <a:latin typeface="+mn-lt"/>
                <a:ea typeface="+mn-ea"/>
                <a:cs typeface="+mn-cs"/>
              </a:rPr>
              <a:t>2. In the traffic study, indicators such as the traffic flow speed are typically monitored for current traffic condition, and series of data are collected over a period of time for analysis. The long-term traffic prediction, as well as the accurate real-time prediction of traffic conditions, have been difficult due to the highly complex dependencies in both space and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(click) The topological structure of the road network can be naturally defined as a graph, where measuring stations or road segments are nodes, and their pairwise connections are edges.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 (click)Typically, the traffic condition forms a multi-dimensional state vector on each node that is available as snapshots for a period of time, as is used to train networks that can predict the traffic condition at a future time to help with decision making.</a:t>
            </a:r>
          </a:p>
          <a:p>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825E53A-72AF-F14A-BBA3-42CF7215061E}" type="slidenum">
              <a:rPr lang="en-US" smtClean="0"/>
              <a:t>14</a:t>
            </a:fld>
            <a:endParaRPr lang="en-US"/>
          </a:p>
        </p:txBody>
      </p:sp>
    </p:spTree>
    <p:extLst>
      <p:ext uri="{BB962C8B-B14F-4D97-AF65-F5344CB8AC3E}">
        <p14:creationId xmlns:p14="http://schemas.microsoft.com/office/powerpoint/2010/main" val="345583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tackle the complex dependencies in both space and time, Yu et al. proposed a RNN-based </a:t>
            </a:r>
            <a:r>
              <a:rPr lang="en-US" dirty="0" err="1"/>
              <a:t>spatio</a:t>
            </a:r>
            <a:r>
              <a:rPr lang="en-US" dirty="0"/>
              <a:t>-temporal graph convolutional network, or STGCN. In this architecture, the spatial features are extracted with a spectral-based convolutional layer, and the time dependencies are handled with gated linear units. This proposed model is evaluated with some real-world traffic datasets and showed better performance comparing to conventional methods such as SVM , or vanilla NNs. </a:t>
            </a:r>
          </a:p>
          <a:p>
            <a:pPr marL="228600" indent="-228600">
              <a:buAutoNum type="arabicPeriod"/>
            </a:pPr>
            <a:r>
              <a:rPr lang="en-US" dirty="0"/>
              <a:t>Other improvement of this model includes the usage of attention mechanism, and the use of graph ODE network.</a:t>
            </a:r>
          </a:p>
        </p:txBody>
      </p:sp>
      <p:sp>
        <p:nvSpPr>
          <p:cNvPr id="4" name="Slide Number Placeholder 3"/>
          <p:cNvSpPr>
            <a:spLocks noGrp="1"/>
          </p:cNvSpPr>
          <p:nvPr>
            <p:ph type="sldNum" sz="quarter" idx="5"/>
          </p:nvPr>
        </p:nvSpPr>
        <p:spPr/>
        <p:txBody>
          <a:bodyPr/>
          <a:lstStyle/>
          <a:p>
            <a:fld id="{5825E53A-72AF-F14A-BBA3-42CF7215061E}" type="slidenum">
              <a:rPr lang="en-US" smtClean="0"/>
              <a:t>15</a:t>
            </a:fld>
            <a:endParaRPr lang="en-US"/>
          </a:p>
        </p:txBody>
      </p:sp>
    </p:spTree>
    <p:extLst>
      <p:ext uri="{BB962C8B-B14F-4D97-AF65-F5344CB8AC3E}">
        <p14:creationId xmlns:p14="http://schemas.microsoft.com/office/powerpoint/2010/main" val="637856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next case is a power system application, where we use the GNN to predict the dynamical response of a </a:t>
            </a:r>
            <a:r>
              <a:rPr lang="en-US" dirty="0" err="1"/>
              <a:t>microgird</a:t>
            </a:r>
            <a:r>
              <a:rPr lang="en-US" dirty="0"/>
              <a:t>. This is an ongoing work in collaboration with Xinyuan and Dr. Li here at PSU.</a:t>
            </a:r>
          </a:p>
          <a:p>
            <a:pPr marL="228600" indent="-228600">
              <a:buAutoNum type="arabicPeriod"/>
            </a:pPr>
            <a:r>
              <a:rPr lang="en-US" dirty="0"/>
              <a:t>In the power system the graph data structure is more intuitive. We model the buses as nodes (generators, loads), then the lines between them as edges. Here we used the impedance of these lines as edge attributes. </a:t>
            </a:r>
          </a:p>
          <a:p>
            <a:r>
              <a:rPr lang="en-US" dirty="0"/>
              <a:t>3.  At steady state of a power grid, the generators produce power that satisfies the consumptions on the load buses. When a load change occurs, TV turned on, or solar panel output changed due to weather condition,  the outputs of the generators are adjusted accordingly to compensate for the change until a new equilibrium is reached within the grid.</a:t>
            </a:r>
          </a:p>
          <a:p>
            <a:r>
              <a:rPr lang="en-US" dirty="0"/>
              <a:t>4. We are interested in modeling the dynamics of the system in between the two equilibrium. We also used a physics-informed approach, where we added the power equation of voltage, current and impedance, as part of the loss function. </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(click)For the time series prediction we are interested in, we use an encoder-processor-decoder architecture.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First the system states are mapped to a latent space to generate node embeddings. Then the processor performs message passing to aggregate neighborhood information based on locality. At last, the decoder maps the aggregated embeddings back to original space.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this case, our network takes (click click click) the current states of the system, the graph structure at the current step, a global influence input, together with a set of trainable parameters, to produce the change of state at the current step, which is used to predict the state of the system at the next step. Such procedure is performed iteratively for the entire time series prediction. </a:t>
            </a:r>
          </a:p>
          <a:p>
            <a:endParaRPr lang="en-US" dirty="0"/>
          </a:p>
        </p:txBody>
      </p:sp>
      <p:sp>
        <p:nvSpPr>
          <p:cNvPr id="4" name="Slide Number Placeholder 3"/>
          <p:cNvSpPr>
            <a:spLocks noGrp="1"/>
          </p:cNvSpPr>
          <p:nvPr>
            <p:ph type="sldNum" sz="quarter" idx="5"/>
          </p:nvPr>
        </p:nvSpPr>
        <p:spPr/>
        <p:txBody>
          <a:bodyPr/>
          <a:lstStyle/>
          <a:p>
            <a:fld id="{5825E53A-72AF-F14A-BBA3-42CF7215061E}" type="slidenum">
              <a:rPr lang="en-US" smtClean="0"/>
              <a:t>16</a:t>
            </a:fld>
            <a:endParaRPr lang="en-US"/>
          </a:p>
        </p:txBody>
      </p:sp>
    </p:spTree>
    <p:extLst>
      <p:ext uri="{BB962C8B-B14F-4D97-AF65-F5344CB8AC3E}">
        <p14:creationId xmlns:p14="http://schemas.microsoft.com/office/powerpoint/2010/main" val="256889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we show what the dynamics of such change look like. Load change is induced at one or a few nodes, and the rest of the system react accordingly until a new steady state. The goal is to accurately predict the dynamics of the system in between</a:t>
            </a:r>
          </a:p>
          <a:p>
            <a:pPr marL="228600" indent="-228600">
              <a:buAutoNum type="arabicPeriod"/>
            </a:pPr>
            <a:r>
              <a:rPr lang="en-US" dirty="0"/>
              <a:t>One challenge to point out is that in the time series prediction, the only ground truth data the model sees is the initial condition, and in each following step, the network uses the previous prediction as input, so  the modeling error tends to accumulate. Most important part of the dynamics is well captured, amplitude accurate, no phase shift.  Some deviation can be seen towards the end of the time series, and we are still working on improve this part.</a:t>
            </a:r>
          </a:p>
        </p:txBody>
      </p:sp>
      <p:sp>
        <p:nvSpPr>
          <p:cNvPr id="4" name="Slide Number Placeholder 3"/>
          <p:cNvSpPr>
            <a:spLocks noGrp="1"/>
          </p:cNvSpPr>
          <p:nvPr>
            <p:ph type="sldNum" sz="quarter" idx="5"/>
          </p:nvPr>
        </p:nvSpPr>
        <p:spPr/>
        <p:txBody>
          <a:bodyPr/>
          <a:lstStyle/>
          <a:p>
            <a:fld id="{5825E53A-72AF-F14A-BBA3-42CF7215061E}" type="slidenum">
              <a:rPr lang="en-US" smtClean="0"/>
              <a:t>17</a:t>
            </a:fld>
            <a:endParaRPr lang="en-US"/>
          </a:p>
        </p:txBody>
      </p:sp>
    </p:spTree>
    <p:extLst>
      <p:ext uri="{BB962C8B-B14F-4D97-AF65-F5344CB8AC3E}">
        <p14:creationId xmlns:p14="http://schemas.microsoft.com/office/powerpoint/2010/main" val="3048757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AutoNum type="arabicPeriod"/>
            </a:pPr>
            <a:r>
              <a:rPr lang="en-US" dirty="0"/>
              <a:t>In the previous applications, the graph structure of the system is constructed prior to the training and is independent of the network or time. </a:t>
            </a:r>
            <a:r>
              <a:rPr lang="en-US" sz="1800" b="0" i="0" u="none" strike="noStrike" baseline="0" dirty="0">
                <a:latin typeface="TeXGyreTermesX-Regular"/>
              </a:rPr>
              <a:t>Whereas in the case of many scientific and engineering disciplines, the underlying structures evolve with time as part of the system dynamics. Such topological changes in the systems represented in the form of dynamic graphs poses another challenge to the time series prediction of dynamical system with machine learning methods.</a:t>
            </a:r>
          </a:p>
          <a:p>
            <a:pPr marL="342900" indent="-342900" algn="l">
              <a:buAutoNum type="arabicPeriod"/>
            </a:pPr>
            <a:r>
              <a:rPr lang="en-US" sz="1800" b="0" i="0" u="none" strike="noStrike" baseline="0" dirty="0">
                <a:latin typeface="TeXGyreTermesX-Regular"/>
              </a:rPr>
              <a:t>We start by looking at this </a:t>
            </a:r>
            <a:r>
              <a:rPr lang="en-US" sz="1800" b="0" i="0" u="none" strike="noStrike" baseline="0" dirty="0" err="1">
                <a:latin typeface="TeXGyreTermesX-Regular"/>
              </a:rPr>
              <a:t>mulit</a:t>
            </a:r>
            <a:r>
              <a:rPr lang="en-US" sz="1800" b="0" i="0" u="none" strike="noStrike" baseline="0" dirty="0">
                <a:latin typeface="TeXGyreTermesX-Regular"/>
              </a:rPr>
              <a:t>-body dynamics </a:t>
            </a:r>
            <a:r>
              <a:rPr lang="en-US" altLang="zh-CN" sz="1800" b="0" i="0" u="none" strike="noStrike" baseline="0" dirty="0">
                <a:latin typeface="TeXGyreTermesX-Regular"/>
              </a:rPr>
              <a:t>simulator that is developed by </a:t>
            </a:r>
            <a:r>
              <a:rPr lang="en-US" sz="1800" b="0" i="0" u="none" strike="noStrike" baseline="0" dirty="0">
                <a:latin typeface="TeXGyreTermesX-Regular"/>
              </a:rPr>
              <a:t>Gonzalez </a:t>
            </a:r>
            <a:r>
              <a:rPr lang="en-US" sz="1800" b="0" i="1" u="none" strike="noStrike" baseline="0" dirty="0">
                <a:latin typeface="TeXGyreTermesX-Italic"/>
              </a:rPr>
              <a:t>et al. </a:t>
            </a:r>
            <a:r>
              <a:rPr lang="en-US" sz="1800" b="0" i="0" u="none" strike="noStrike" baseline="0" dirty="0">
                <a:latin typeface="TeXGyreTermesX-Regular"/>
              </a:rPr>
              <a:t>at DeepMind,</a:t>
            </a:r>
            <a:r>
              <a:rPr lang="zh-CN" altLang="en-US" sz="1800" b="0" i="0" u="none" strike="noStrike" baseline="0" dirty="0">
                <a:latin typeface="TeXGyreTermesX-Regular"/>
              </a:rPr>
              <a:t> </a:t>
            </a:r>
            <a:r>
              <a:rPr lang="en-US" altLang="zh-CN" sz="1800" b="0" i="0" u="none" strike="noStrike" baseline="0" dirty="0">
                <a:latin typeface="TeXGyreTermesX-Regular"/>
              </a:rPr>
              <a:t>called</a:t>
            </a:r>
            <a:r>
              <a:rPr lang="en-US" sz="1800" b="0" i="0" u="none" strike="noStrike" baseline="0" dirty="0">
                <a:latin typeface="TeXGyreTermesX-Regular"/>
              </a:rPr>
              <a:t> the Graph Network-based Simulators (GNS). Here, the states of a physical system are represented as interacting particles, expressed as nodes in a graph, and the edges represent the interactions between particles. The system dynamics is learned through a series message passing among nodes, and the state of each node in the graph is characterized by a vector consists of its physical position and particle type.</a:t>
            </a:r>
          </a:p>
          <a:p>
            <a:pPr marL="342900" indent="-342900" algn="l">
              <a:buAutoNum type="arabicPeriod"/>
            </a:pPr>
            <a:r>
              <a:rPr lang="en-US" sz="1800" b="0" i="0" u="none" strike="noStrike" baseline="0" dirty="0">
                <a:latin typeface="TeXGyreTermesX-Regular"/>
              </a:rPr>
              <a:t>To simulate the particle interactions, an inductive bias of invariance is implemented based on the absolute spatial location. Therefore, the underlying graph structure keeps evolving as the particle locations update in each time step, which is dynamically constructed with a standard nearest neighbor algorithm.</a:t>
            </a:r>
          </a:p>
          <a:p>
            <a:pPr marL="342900" indent="-342900" algn="l">
              <a:buAutoNum type="arabicPeriod"/>
            </a:pPr>
            <a:r>
              <a:rPr lang="en-US" sz="1800" b="0" i="0" u="none" strike="noStrike" baseline="0" dirty="0">
                <a:latin typeface="TeXGyreTermesX-Regular"/>
              </a:rPr>
              <a:t>GNS is implemented with an encoder-processor-decoder architecture, where encoder and decoder are layers of MLP that map the particle states into latent space, and the processor consists of layers of GNNs that performs several rounds of message-passing over the latent graph.</a:t>
            </a:r>
          </a:p>
          <a:p>
            <a:pPr marL="342900" indent="-342900" algn="l">
              <a:buAutoNum type="arabicPeriod"/>
            </a:pPr>
            <a:r>
              <a:rPr lang="en-US" sz="1800" b="0" i="0" u="none" strike="noStrike" baseline="0" dirty="0">
                <a:latin typeface="TeXGyreTermesX-Regular"/>
              </a:rPr>
              <a:t>The trained network is shown to be able to rapidly simulate system dynamics of a range of </a:t>
            </a:r>
            <a:r>
              <a:rPr lang="en-US" sz="1800" b="0" i="0" u="none" strike="noStrike" baseline="0" dirty="0" err="1">
                <a:latin typeface="TeXGyreTermesX-Regular"/>
              </a:rPr>
              <a:t>soild</a:t>
            </a:r>
            <a:r>
              <a:rPr lang="en-US" sz="1800" b="0" i="0" u="none" strike="noStrike" baseline="0" dirty="0">
                <a:latin typeface="TeXGyreTermesX-Regular"/>
              </a:rPr>
              <a:t> and/or fluid material, with the possibility of learning multiple materials and their interaction.</a:t>
            </a:r>
            <a:endParaRPr lang="en-US" dirty="0"/>
          </a:p>
        </p:txBody>
      </p:sp>
      <p:sp>
        <p:nvSpPr>
          <p:cNvPr id="4" name="灯片编号占位符 3"/>
          <p:cNvSpPr>
            <a:spLocks noGrp="1"/>
          </p:cNvSpPr>
          <p:nvPr>
            <p:ph type="sldNum" sz="quarter" idx="5"/>
          </p:nvPr>
        </p:nvSpPr>
        <p:spPr/>
        <p:txBody>
          <a:bodyPr/>
          <a:lstStyle/>
          <a:p>
            <a:fld id="{5825E53A-72AF-F14A-BBA3-42CF7215061E}" type="slidenum">
              <a:rPr lang="en-US" smtClean="0"/>
              <a:t>18</a:t>
            </a:fld>
            <a:endParaRPr lang="en-US"/>
          </a:p>
        </p:txBody>
      </p:sp>
    </p:spTree>
    <p:extLst>
      <p:ext uri="{BB962C8B-B14F-4D97-AF65-F5344CB8AC3E}">
        <p14:creationId xmlns:p14="http://schemas.microsoft.com/office/powerpoint/2010/main" val="3118987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next application is in fluid dynamics. This is a work of our own, where we try to simulate the vortex dynamics of the wake region of a ship. This is for a study of the </a:t>
            </a:r>
            <a:r>
              <a:rPr lang="en-US" dirty="0" err="1"/>
              <a:t>shipwake</a:t>
            </a:r>
            <a:r>
              <a:rPr lang="en-US" dirty="0"/>
              <a:t> – helicopter interaction, which requires extremely high computational cost in CFD</a:t>
            </a:r>
            <a:r>
              <a:rPr lang="en-US" sz="120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Here the vortical flow field is modeled as a graph, where the nodes are groups of vortices and the edges capture the vortical interactions.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The DGN model has a unique feature as it only need to learn the way </a:t>
            </a:r>
            <a:r>
              <a:rPr lang="en-US" sz="1200" kern="1200" dirty="0" err="1">
                <a:solidFill>
                  <a:schemeClr val="tx1"/>
                </a:solidFill>
                <a:effectLst/>
                <a:latin typeface="+mn-lt"/>
                <a:ea typeface="+mn-ea"/>
                <a:cs typeface="+mn-cs"/>
              </a:rPr>
              <a:t>th</a:t>
            </a: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e vortices interact with each other, and does not need to characterize the collective behavior of the vortices.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Furthermore, leveraging the universal approximation capability of the neural network, it is possible to capture not only the classical vortex interaction relation, but also the turbulence and flow separation effects that are missing in the conventional vortex methods.</a:t>
            </a:r>
          </a:p>
        </p:txBody>
      </p:sp>
      <p:sp>
        <p:nvSpPr>
          <p:cNvPr id="4" name="Slide Number Placeholder 3"/>
          <p:cNvSpPr>
            <a:spLocks noGrp="1"/>
          </p:cNvSpPr>
          <p:nvPr>
            <p:ph type="sldNum" sz="quarter" idx="5"/>
          </p:nvPr>
        </p:nvSpPr>
        <p:spPr/>
        <p:txBody>
          <a:bodyPr/>
          <a:lstStyle/>
          <a:p>
            <a:fld id="{EC9D2280-2D17-AB4E-80C2-2FDA8C14D1AA}" type="slidenum">
              <a:rPr lang="en-US" smtClean="0"/>
              <a:t>19</a:t>
            </a:fld>
            <a:endParaRPr lang="en-US"/>
          </a:p>
        </p:txBody>
      </p:sp>
    </p:spTree>
    <p:extLst>
      <p:ext uri="{BB962C8B-B14F-4D97-AF65-F5344CB8AC3E}">
        <p14:creationId xmlns:p14="http://schemas.microsoft.com/office/powerpoint/2010/main" val="2461375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a:solidFill>
                  <a:schemeClr val="tx1"/>
                </a:solidFill>
                <a:effectLst/>
                <a:latin typeface="+mn-lt"/>
                <a:ea typeface="+mn-ea"/>
                <a:cs typeface="+mn-cs"/>
              </a:rPr>
              <a:t>The DGN model is trained using the time history of the evolution of the vortices.  Such data set of vortex dynamics can be extracted from either CFD or test data. </a:t>
            </a:r>
            <a:endParaRPr lang="en-US" dirty="0"/>
          </a:p>
          <a:p>
            <a:pPr marL="228600" indent="-228600">
              <a:buAutoNum type="arabicPeriod"/>
            </a:pPr>
            <a:r>
              <a:rPr lang="en-US" dirty="0"/>
              <a:t>(click)This is a case where we need extra effort to create the graph from data. We use a procedure to identify the vortices in the flow field and represent them as vortex particles, and use the distances between each pair of particles as the edges. </a:t>
            </a:r>
          </a:p>
          <a:p>
            <a:pPr marL="228600" indent="-228600">
              <a:buAutoNum type="arabicPeriod"/>
            </a:pPr>
            <a:r>
              <a:rPr lang="en-US" dirty="0"/>
              <a:t>The network takes the position and vortex strength of each particle, plus the connectivity, and predict the velocity of these particles, and then the time series prediction.</a:t>
            </a:r>
          </a:p>
          <a:p>
            <a:pPr marL="228600" indent="-228600">
              <a:buAutoNum type="arabicPeriod"/>
            </a:pPr>
            <a:r>
              <a:rPr lang="en-US" dirty="0"/>
              <a:t>(click)The flow domain starts immediately after ship location, so the vortex dynamics are most chaotic near the lower left corner of the plots.</a:t>
            </a:r>
          </a:p>
          <a:p>
            <a:pPr marL="228600" indent="-228600">
              <a:buAutoNum type="arabicPeriod"/>
            </a:pPr>
            <a:r>
              <a:rPr lang="en-US" dirty="0"/>
              <a:t>The DGN model shows very good prediction performance overall. The predicted trajectories almost replicate the ground truth. The only visible deviation happens in the wake region, which is expected because of the more complicated dynamics.</a:t>
            </a:r>
          </a:p>
          <a:p>
            <a:pPr marL="228600" indent="-228600">
              <a:buAutoNum type="arabicPeriod"/>
            </a:pPr>
            <a:r>
              <a:rPr lang="en-US" dirty="0"/>
              <a:t>Time series prediction, so the modeling error tends to accumulate. But as it turns out the model performed quite well. This demonstrates the robustness of the trained DGN model. </a:t>
            </a:r>
            <a:br>
              <a:rPr lang="en-US" dirty="0"/>
            </a:br>
            <a:endParaRPr lang="en-US" dirty="0"/>
          </a:p>
        </p:txBody>
      </p:sp>
      <p:sp>
        <p:nvSpPr>
          <p:cNvPr id="4" name="Slide Number Placeholder 3"/>
          <p:cNvSpPr>
            <a:spLocks noGrp="1"/>
          </p:cNvSpPr>
          <p:nvPr>
            <p:ph type="sldNum" sz="quarter" idx="5"/>
          </p:nvPr>
        </p:nvSpPr>
        <p:spPr/>
        <p:txBody>
          <a:bodyPr/>
          <a:lstStyle/>
          <a:p>
            <a:fld id="{5825E53A-72AF-F14A-BBA3-42CF7215061E}" type="slidenum">
              <a:rPr lang="en-US" smtClean="0"/>
              <a:t>20</a:t>
            </a:fld>
            <a:endParaRPr lang="en-US"/>
          </a:p>
        </p:txBody>
      </p:sp>
    </p:spTree>
    <p:extLst>
      <p:ext uri="{BB962C8B-B14F-4D97-AF65-F5344CB8AC3E}">
        <p14:creationId xmlns:p14="http://schemas.microsoft.com/office/powerpoint/2010/main" val="353137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a:buAutoNum type="arabicPeriod"/>
            </a:pPr>
            <a:r>
              <a:rPr lang="en-US" sz="1800" b="0" i="0" u="none" strike="noStrike" baseline="0" dirty="0">
                <a:latin typeface="TeXGyreTermesX-Regular"/>
              </a:rPr>
              <a:t>Dynamical systems provide a mathematical framework, through differential equations and iterative mappings, to describe physical systems that evolve in time.</a:t>
            </a:r>
          </a:p>
          <a:p>
            <a:pPr marL="342900" indent="-342900" algn="l">
              <a:buAutoNum type="arabicPeriod"/>
            </a:pPr>
            <a:r>
              <a:rPr lang="en-US" sz="1800" b="0" i="0" u="none" strike="noStrike" baseline="0" dirty="0">
                <a:latin typeface="TeXGyreTermesX-Regular"/>
              </a:rPr>
              <a:t>It can be defined through a set of ODEs, where the change of states in a system at certain time is characterized by some function f of the current state, time, a set of parameters.</a:t>
            </a:r>
          </a:p>
          <a:p>
            <a:pPr marL="342900" indent="-342900" algn="l">
              <a:buAutoNum type="arabicPeriod"/>
            </a:pPr>
            <a:r>
              <a:rPr lang="en-US" sz="1800" b="0" i="0" u="none" strike="noStrike" baseline="0" dirty="0">
                <a:latin typeface="TeXGyreTermesX-Regular"/>
              </a:rPr>
              <a:t>Dynamical systems can be seen in many Engineering applications, some examples include fluid dynamics, thermal dynamics, power systems, and particle dynamics. </a:t>
            </a:r>
          </a:p>
          <a:p>
            <a:pPr marL="342900" indent="-342900" algn="l">
              <a:buAutoNum type="arabicPeriod"/>
            </a:pPr>
            <a:r>
              <a:rPr lang="en-US" sz="1800" b="0" i="0" u="none" strike="noStrike" baseline="0" dirty="0">
                <a:latin typeface="TeXGyreTermesX-Regular"/>
              </a:rPr>
              <a:t>In the past, the modeling of dynamical systems is primarily physics-based, where the equations of motion can be derived from first principles. But the systems we are interested in today are much more complex, for many of which the equations that describe the system don’t even exist. This motivates alternative approach such as data-driven techniques.</a:t>
            </a:r>
          </a:p>
          <a:p>
            <a:pPr marL="342900" indent="-342900" algn="l">
              <a:buAutoNum type="arabicPeriod"/>
            </a:pPr>
            <a:r>
              <a:rPr lang="en-US" sz="1800" b="0" i="0" u="none" strike="noStrike" baseline="0" dirty="0">
                <a:latin typeface="TeXGyreTermesX-Regular"/>
              </a:rPr>
              <a:t>Today, there still exist some major challenges in the modeling of dynamical system. </a:t>
            </a:r>
            <a:r>
              <a:rPr lang="en-US" altLang="zh-CN" sz="1800" b="0" i="0" u="none" strike="noStrike" baseline="0" dirty="0">
                <a:latin typeface="TeXGyreTermesX-Regular"/>
              </a:rPr>
              <a:t>The biggest challenge is arguably the nonlinearity of the system dynamics. Also, for complex systems, we often have to deal with very high dimensional variables with large degree of freedoms. This becomes even harder if we want to bring control or design optimization to the table.</a:t>
            </a:r>
          </a:p>
          <a:p>
            <a:pPr marL="342900" indent="-342900" algn="l">
              <a:buAutoNum type="arabicPeriod"/>
            </a:pPr>
            <a:r>
              <a:rPr lang="en-US" altLang="zh-CN" sz="1800" b="0" i="0" u="none" strike="noStrike" baseline="0" dirty="0">
                <a:latin typeface="TeXGyreTermesX-Regular"/>
              </a:rPr>
              <a:t>Methods are developed and established for some regular systems with well-known patterns, but that is not the case for systems with more complex topology. Furthermore, it is worth exploring the additional information hidden in the system topology to improve the performance and expressiveness of our models.</a:t>
            </a:r>
          </a:p>
          <a:p>
            <a:pPr marL="342900" indent="-342900" algn="l">
              <a:buAutoNum type="arabicPeriod"/>
            </a:pPr>
            <a:endParaRPr lang="en-US" sz="1800" b="0" i="0" u="none" strike="noStrike" baseline="0" dirty="0">
              <a:latin typeface="TeXGyreTermesX-Regular"/>
            </a:endParaRPr>
          </a:p>
        </p:txBody>
      </p:sp>
      <p:sp>
        <p:nvSpPr>
          <p:cNvPr id="4" name="灯片编号占位符 3"/>
          <p:cNvSpPr>
            <a:spLocks noGrp="1"/>
          </p:cNvSpPr>
          <p:nvPr>
            <p:ph type="sldNum" sz="quarter" idx="5"/>
          </p:nvPr>
        </p:nvSpPr>
        <p:spPr/>
        <p:txBody>
          <a:bodyPr/>
          <a:lstStyle/>
          <a:p>
            <a:fld id="{5825E53A-72AF-F14A-BBA3-42CF7215061E}" type="slidenum">
              <a:rPr lang="en-US" smtClean="0"/>
              <a:t>2</a:t>
            </a:fld>
            <a:endParaRPr lang="en-US"/>
          </a:p>
        </p:txBody>
      </p:sp>
    </p:spTree>
    <p:extLst>
      <p:ext uri="{BB962C8B-B14F-4D97-AF65-F5344CB8AC3E}">
        <p14:creationId xmlns:p14="http://schemas.microsoft.com/office/powerpoint/2010/main" val="1404440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dirty="0"/>
              <a:t>In this presentation we reviewed an emerging field of machine learning method, the GNN, with the potential of performing real-time multi-variate time series forecasting of nonlinear dynamical system. Many existing applications approach this from a pure data-driven perspective, which may require a large dataset for training and do not guarantee generalizability. </a:t>
            </a:r>
            <a:r>
              <a:rPr lang="en-US" sz="1200" kern="1200" dirty="0">
                <a:solidFill>
                  <a:schemeClr val="tx1"/>
                </a:solidFill>
                <a:effectLst/>
                <a:latin typeface="+mn-lt"/>
                <a:ea typeface="+mn-ea"/>
                <a:cs typeface="+mn-cs"/>
              </a:rPr>
              <a:t>(click)</a:t>
            </a:r>
            <a:r>
              <a:rPr lang="en-US" dirty="0"/>
              <a:t>To that end, we raise the question that, is it possible to apply GNN, fused with knowledge of physics, to enable efficient and accurate modeling and control of dynamical systems on graphs?</a:t>
            </a:r>
          </a:p>
          <a:p>
            <a:pPr marL="228600" indent="-228600">
              <a:buAutoNum type="arabicPeriod"/>
            </a:pPr>
            <a:r>
              <a:rPr lang="en-US" dirty="0"/>
              <a:t>Some initial successes have been achieved for some applications, but there are still three outstanding challenges to be addressed.</a:t>
            </a:r>
          </a:p>
          <a:p>
            <a:pPr marL="228600" indent="-228600">
              <a:buAutoNum type="arabicPeriod"/>
            </a:pPr>
            <a:r>
              <a:rPr lang="en-US" sz="1200" kern="1200" dirty="0">
                <a:solidFill>
                  <a:schemeClr val="tx1"/>
                </a:solidFill>
                <a:effectLst/>
                <a:latin typeface="+mn-lt"/>
                <a:ea typeface="+mn-ea"/>
                <a:cs typeface="+mn-cs"/>
              </a:rPr>
              <a:t>(click)The first challenge concerns the reproduction of physical laws of a learning model. Such learning paradigm has been shown to be critical for the predictive accuracy and generalizability of a machine learning model for physical systems. However, it remains unclear how to reproduce the nonlinear stability properties, such as bifurcation and limit cycles, that can significantly impact the stable operations of the dynamical system.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(click)The second challenge is on the non-local effects on graph. The GNNs are versed to capture localized interactions between the neighboring nodes on a graph. However, in some scenarios, local changes on one node may induce global changes on the rest of node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(click)The third challenge concerns the possibility of applying design optimization and control to the dynamical systems. This requires the GNN to preserve the spectral properties of the system, as the periodic response existed in many dynamical systems are naturally represented using complex-valued parameters. It also requires the GNN to handle potentially high dimensional parameters in a computational efficient manner.</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(click)We believe the successful tackling of the three challenges hinges on the introduction of proper inductive bias in GNN, which is the inherent mathematical structure or assumption of the model that emulates the physics. The architecture design will be guided by nonlinear stability theory, or specifically leveraging the center manifold theorem. </a:t>
            </a:r>
          </a:p>
          <a:p>
            <a:pPr marL="228600" indent="-228600">
              <a:buAutoNum type="arabicPeriod"/>
            </a:pPr>
            <a:r>
              <a:rPr lang="en-US" sz="1200" kern="1200" dirty="0">
                <a:solidFill>
                  <a:schemeClr val="tx1"/>
                </a:solidFill>
                <a:effectLst/>
                <a:latin typeface="+mn-lt"/>
                <a:ea typeface="+mn-ea"/>
                <a:cs typeface="+mn-cs"/>
              </a:rPr>
              <a:t>(click)To address the second challenge, a dual formulation representing the inversion of a graph will be developed. Utilizing a sparse pseudo-inverse formulation of Laplacians in the complex domain, it is possible to create a dual graph with the same nodes but with an augmented set of edges. And the sparsity of the formulation ensures the scalability of the GNN architecture to large scale graphs.</a:t>
            </a:r>
          </a:p>
          <a:p>
            <a:pPr marL="228600" indent="-228600">
              <a:buAutoNum type="arabicPeriod"/>
            </a:pPr>
            <a:r>
              <a:rPr lang="en-US" sz="1200" kern="1200" dirty="0">
                <a:solidFill>
                  <a:schemeClr val="tx1"/>
                </a:solidFill>
                <a:effectLst/>
                <a:latin typeface="+mn-lt"/>
                <a:ea typeface="+mn-ea"/>
                <a:cs typeface="+mn-cs"/>
              </a:rPr>
              <a:t>(click)For the third challenge, the key to preserve spectral properties is to properly incorporate complex-valued parameters into the network, and preserve it during training. This requires the understanding of the effects of complex graph Laplacians leveraging or extending the latest advances in graph theory. We also need to develop an efficient automatic differentiation procedure that preserves the complex-valued function during back propagation. And we hope to reduce the dimension of parameters with some efficient sampling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(click)We are currently developing a novel GNN architecture following this roadmap, some initial success is achieved and demonstrated. We hope that the methodology developed in this process shall lead to a new, robust and scalable methodology for the modeling and forecasting of nonlinear dynamics on graphs.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228600" indent="-228600">
              <a:buAutoNum type="arabicPeriod"/>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kern="1200" dirty="0">
              <a:solidFill>
                <a:schemeClr val="tx1"/>
              </a:solidFill>
              <a:effectLst/>
              <a:latin typeface="+mn-lt"/>
              <a:ea typeface="+mn-ea"/>
              <a:cs typeface="+mn-cs"/>
            </a:endParaRPr>
          </a:p>
          <a:p>
            <a:pPr marL="228600" indent="-228600">
              <a:buAutoNum type="arabicPeriod"/>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kern="1200" dirty="0">
              <a:solidFill>
                <a:schemeClr val="tx1"/>
              </a:solidFill>
              <a:effectLst/>
              <a:latin typeface="+mn-lt"/>
              <a:ea typeface="+mn-ea"/>
              <a:cs typeface="+mn-cs"/>
            </a:endParaRPr>
          </a:p>
          <a:p>
            <a:pPr marL="228600" indent="-228600">
              <a:buAutoNum type="arabicPeriod"/>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endParaRPr lang="en-US" dirty="0"/>
          </a:p>
        </p:txBody>
      </p:sp>
      <p:sp>
        <p:nvSpPr>
          <p:cNvPr id="4" name="灯片编号占位符 3"/>
          <p:cNvSpPr>
            <a:spLocks noGrp="1"/>
          </p:cNvSpPr>
          <p:nvPr>
            <p:ph type="sldNum" sz="quarter" idx="5"/>
          </p:nvPr>
        </p:nvSpPr>
        <p:spPr/>
        <p:txBody>
          <a:bodyPr/>
          <a:lstStyle/>
          <a:p>
            <a:fld id="{5825E53A-72AF-F14A-BBA3-42CF7215061E}" type="slidenum">
              <a:rPr lang="en-US" smtClean="0"/>
              <a:t>22</a:t>
            </a:fld>
            <a:endParaRPr lang="en-US"/>
          </a:p>
        </p:txBody>
      </p:sp>
    </p:spTree>
    <p:extLst>
      <p:ext uri="{BB962C8B-B14F-4D97-AF65-F5344CB8AC3E}">
        <p14:creationId xmlns:p14="http://schemas.microsoft.com/office/powerpoint/2010/main" val="155403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5E53A-72AF-F14A-BBA3-42CF7215061E}" type="slidenum">
              <a:rPr lang="en-US" smtClean="0"/>
              <a:t>23</a:t>
            </a:fld>
            <a:endParaRPr lang="en-US"/>
          </a:p>
        </p:txBody>
      </p:sp>
    </p:spTree>
    <p:extLst>
      <p:ext uri="{BB962C8B-B14F-4D97-AF65-F5344CB8AC3E}">
        <p14:creationId xmlns:p14="http://schemas.microsoft.com/office/powerpoint/2010/main" val="219924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AutoNum type="arabicPeriod"/>
            </a:pPr>
            <a:r>
              <a:rPr lang="en-US" dirty="0"/>
              <a:t>ML is </a:t>
            </a:r>
            <a:r>
              <a:rPr lang="en-US" sz="1800" b="0" i="0" u="none" strike="noStrike" baseline="0" dirty="0">
                <a:latin typeface="TeXGyreTermesX-Regular"/>
              </a:rPr>
              <a:t>the field of algorithms that allow computers to learn from sampled data to perform tasks without being explicitly programmed and has </a:t>
            </a:r>
            <a:r>
              <a:rPr lang="en-US" dirty="0"/>
              <a:t>caused a paradigm shift in the scientific and engineering applications. </a:t>
            </a:r>
          </a:p>
          <a:p>
            <a:pPr algn="l"/>
            <a:r>
              <a:rPr lang="en-US" sz="1800" b="0" i="0" u="none" strike="noStrike" baseline="0" dirty="0">
                <a:latin typeface="TeXGyreTermesX-Regular"/>
              </a:rPr>
              <a:t>2.  Conventionally, such applications have focused more on theory development and experiments. High-fidelity physical models usually take years to design and refine, and have extremely high computational cost. Nowadays, with the increasingly available</a:t>
            </a:r>
          </a:p>
          <a:p>
            <a:pPr algn="l"/>
            <a:r>
              <a:rPr lang="en-US" sz="1800" b="0" i="0" u="none" strike="noStrike" baseline="0" dirty="0">
                <a:latin typeface="TeXGyreTermesX-Regular"/>
              </a:rPr>
              <a:t>scientific data and the rapid advance of machine learning algorithms, data-driven approaches start getting more attentions.</a:t>
            </a:r>
          </a:p>
          <a:p>
            <a:pPr algn="l"/>
            <a:r>
              <a:rPr lang="en-US" sz="1800" b="0" i="0" u="none" strike="noStrike" baseline="0" dirty="0">
                <a:latin typeface="TeXGyreTermesX-Regular"/>
              </a:rPr>
              <a:t>3. Conventional machine learning methods are tailored for simple data with fixed topological structures, like text or images. For example, CNN is well established in various of image processing tasks, and RNN specializes in sequential data processing in space or time.</a:t>
            </a:r>
          </a:p>
          <a:p>
            <a:pPr algn="l"/>
            <a:r>
              <a:rPr lang="en-US" sz="1800" b="0" i="0" u="none" strike="noStrike" baseline="0" dirty="0">
                <a:latin typeface="TeXGyreTermesX-Regular"/>
              </a:rPr>
              <a:t>4. But in real world, many data come with various size and topology, and has no fixed spatial locality.</a:t>
            </a:r>
            <a:endParaRPr lang="en-US" dirty="0"/>
          </a:p>
        </p:txBody>
      </p:sp>
      <p:sp>
        <p:nvSpPr>
          <p:cNvPr id="4" name="灯片编号占位符 3"/>
          <p:cNvSpPr>
            <a:spLocks noGrp="1"/>
          </p:cNvSpPr>
          <p:nvPr>
            <p:ph type="sldNum" sz="quarter" idx="5"/>
          </p:nvPr>
        </p:nvSpPr>
        <p:spPr/>
        <p:txBody>
          <a:bodyPr/>
          <a:lstStyle/>
          <a:p>
            <a:fld id="{5825E53A-72AF-F14A-BBA3-42CF7215061E}" type="slidenum">
              <a:rPr lang="en-US" smtClean="0"/>
              <a:t>3</a:t>
            </a:fld>
            <a:endParaRPr lang="en-US"/>
          </a:p>
        </p:txBody>
      </p:sp>
    </p:spTree>
    <p:extLst>
      <p:ext uri="{BB962C8B-B14F-4D97-AF65-F5344CB8AC3E}">
        <p14:creationId xmlns:p14="http://schemas.microsoft.com/office/powerpoint/2010/main" val="3185290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l">
              <a:buAutoNum type="arabicPeriod"/>
            </a:pPr>
            <a:r>
              <a:rPr lang="en-US" dirty="0"/>
              <a:t>Graph data structure models a set of objects and their relationships and provides a universal representation of data. </a:t>
            </a:r>
            <a:r>
              <a:rPr lang="en-US" sz="1800" b="0" i="0" u="none" strike="noStrike" baseline="0" dirty="0">
                <a:latin typeface="TeXGyreTermesX-Regular"/>
              </a:rPr>
              <a:t>Real world objects across various fields are often defined in terms of their connections to others, therefore by nature can be expressed by graphs. Meanwhile, numerous other types of data can be transformed into graphs so that the relationships of the objects can be utilized. Such examples are shown in the figures. </a:t>
            </a:r>
          </a:p>
          <a:p>
            <a:pPr marL="228600" indent="-228600" algn="l">
              <a:buAutoNum type="arabicPeriod"/>
            </a:pPr>
            <a:r>
              <a:rPr lang="en-US" sz="1800" b="0" i="0" u="none" strike="noStrike" baseline="0" dirty="0">
                <a:latin typeface="TeXGyreTermesX-Regular"/>
              </a:rPr>
              <a:t>In practice, graphs are often dynamic in structure, and have multi-dimension features on their nodes, even edges. Graphs therefore expand the way underlying data are presented, but also creates many challenges for existing machine learning algorithms. In order to make use of this additional information in the data, new techniques are needed.</a:t>
            </a:r>
            <a:endParaRPr lang="en-US" dirty="0"/>
          </a:p>
        </p:txBody>
      </p:sp>
      <p:sp>
        <p:nvSpPr>
          <p:cNvPr id="4" name="灯片编号占位符 3"/>
          <p:cNvSpPr>
            <a:spLocks noGrp="1"/>
          </p:cNvSpPr>
          <p:nvPr>
            <p:ph type="sldNum" sz="quarter" idx="5"/>
          </p:nvPr>
        </p:nvSpPr>
        <p:spPr/>
        <p:txBody>
          <a:bodyPr/>
          <a:lstStyle/>
          <a:p>
            <a:fld id="{5825E53A-72AF-F14A-BBA3-42CF7215061E}" type="slidenum">
              <a:rPr lang="en-US" smtClean="0"/>
              <a:t>4</a:t>
            </a:fld>
            <a:endParaRPr lang="en-US"/>
          </a:p>
        </p:txBody>
      </p:sp>
    </p:spTree>
    <p:extLst>
      <p:ext uri="{BB962C8B-B14F-4D97-AF65-F5344CB8AC3E}">
        <p14:creationId xmlns:p14="http://schemas.microsoft.com/office/powerpoint/2010/main" val="320502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graph data structure is unique because it not only contains the objects, but also the information on how these objects are connected. This is one of the main reasons why we want to use this specific data structure, as the additional connectivity information can be explored for more accurate modeling of the underlying phenomena of the systems.</a:t>
            </a:r>
          </a:p>
          <a:p>
            <a:pPr marL="228600" indent="-228600">
              <a:buAutoNum type="arabicPeriod"/>
            </a:pPr>
            <a:r>
              <a:rPr lang="en-US" dirty="0"/>
              <a:t>A graph is therefore defined by nodes</a:t>
            </a:r>
            <a:r>
              <a:rPr lang="en-US" baseline="0" dirty="0"/>
              <a:t> that represent the objects, and edges that represent connections. For a given graph, its connectivity can be written in the form of adjacency matrix. </a:t>
            </a:r>
            <a:r>
              <a:rPr lang="en-US" sz="1200" b="0" i="0" u="none" strike="noStrike" kern="1200" baseline="0" dirty="0">
                <a:solidFill>
                  <a:schemeClr val="tx1"/>
                </a:solidFill>
                <a:latin typeface="+mn-lt"/>
                <a:ea typeface="+mn-ea"/>
                <a:cs typeface="+mn-cs"/>
              </a:rPr>
              <a:t>In many cases, we consider simple graphs where at most one edge exists between each pair of nodes, and the edges are all undirected, and in those cases the adjacency matrix is symmetric. The graph connectivity can also be expressed by the Laplacian matrix L, which is defined by the subtraction of adjacency matrix from the degree matrix.</a:t>
            </a:r>
          </a:p>
          <a:p>
            <a:pPr marL="228600" indent="-228600">
              <a:buAutoNum type="arabicPeriod"/>
            </a:pPr>
            <a:r>
              <a:rPr lang="en-US" altLang="zh-CN" sz="1200" b="0" i="0" u="none" strike="noStrike" kern="1200" baseline="0" dirty="0">
                <a:solidFill>
                  <a:schemeClr val="tx1"/>
                </a:solidFill>
                <a:latin typeface="+mn-lt"/>
                <a:ea typeface="+mn-ea"/>
                <a:cs typeface="+mn-cs"/>
              </a:rPr>
              <a:t>There are in general three types of prediction tasks on graphs, graph-level, node-level ,and edge-level. </a:t>
            </a:r>
          </a:p>
          <a:p>
            <a:pPr marL="228600" indent="-228600">
              <a:buAutoNum type="arabicPeriod"/>
            </a:pPr>
            <a:r>
              <a:rPr lang="en-US" sz="1800" b="0" i="0" u="none" strike="noStrike" baseline="0" dirty="0">
                <a:latin typeface="TeXGyreTermesX-Regular"/>
              </a:rPr>
              <a:t>(click)Graph-level tasks are concerned with predicting the property of an entire graph, where data often consists of a set of graphs, and each sample is one graph.</a:t>
            </a:r>
          </a:p>
          <a:p>
            <a:pPr marL="228600" indent="-228600">
              <a:buAutoNum type="arabicPeriod"/>
            </a:pPr>
            <a:r>
              <a:rPr lang="en-US" sz="1800" b="0" i="0" u="none" strike="noStrike" baseline="0" dirty="0">
                <a:latin typeface="TeXGyreTermesX-Regular"/>
              </a:rPr>
              <a:t>(click)In node-level tasks, there is typically only one large given graph, and the task is to learn and predict the identity or role of each node within the graph.</a:t>
            </a:r>
          </a:p>
          <a:p>
            <a:pPr marL="228600" indent="-228600">
              <a:buAutoNum type="arabicPeriod"/>
            </a:pPr>
            <a:r>
              <a:rPr lang="en-US" sz="1800" b="0" i="0" u="none" strike="noStrike" baseline="0" dirty="0">
                <a:latin typeface="TeXGyreTermesX-Regular"/>
              </a:rPr>
              <a:t>(click)</a:t>
            </a:r>
            <a:r>
              <a:rPr lang="en-US" altLang="zh-CN" sz="1800" b="0" i="0" u="none" strike="noStrike" baseline="0" dirty="0">
                <a:latin typeface="TeXGyreTermesX-Regular"/>
              </a:rPr>
              <a:t>In edge-level tasks, one’s interest mainly focus on the prediction of connections between nodes, and how strong the connections are.</a:t>
            </a:r>
            <a:endParaRPr lang="en-US" dirty="0"/>
          </a:p>
        </p:txBody>
      </p:sp>
      <p:sp>
        <p:nvSpPr>
          <p:cNvPr id="4" name="Slide Number Placeholder 3"/>
          <p:cNvSpPr>
            <a:spLocks noGrp="1"/>
          </p:cNvSpPr>
          <p:nvPr>
            <p:ph type="sldNum" sz="quarter" idx="5"/>
          </p:nvPr>
        </p:nvSpPr>
        <p:spPr/>
        <p:txBody>
          <a:bodyPr/>
          <a:lstStyle/>
          <a:p>
            <a:fld id="{5825E53A-72AF-F14A-BBA3-42CF7215061E}" type="slidenum">
              <a:rPr lang="en-US" smtClean="0"/>
              <a:t>6</a:t>
            </a:fld>
            <a:endParaRPr lang="en-US"/>
          </a:p>
        </p:txBody>
      </p:sp>
    </p:spTree>
    <p:extLst>
      <p:ext uri="{BB962C8B-B14F-4D97-AF65-F5344CB8AC3E}">
        <p14:creationId xmlns:p14="http://schemas.microsoft.com/office/powerpoint/2010/main" val="2345320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r>
              <a:rPr lang="en-US" sz="1600" dirty="0"/>
              <a:t>There are ways to use traditional ML techniques on graphs, but for </a:t>
            </a:r>
            <a:r>
              <a:rPr lang="en-US" sz="1400" dirty="0"/>
              <a:t>an input graph, one needs to extract node, link, and graph-level features, and learn a model that maps features to labels. This is a cumbersome manual process that needs to be done for every problem. </a:t>
            </a:r>
          </a:p>
          <a:p>
            <a:pPr marL="342900" indent="-342900">
              <a:buAutoNum type="arabicPeriod"/>
            </a:pPr>
            <a:r>
              <a:rPr lang="en-US" sz="1400" dirty="0"/>
              <a:t>This motivates the idea of graph representation learning, which can extract features automatically from graphs in a task-independent fashion.</a:t>
            </a:r>
            <a:r>
              <a:rPr lang="en-US" sz="1200" dirty="0"/>
              <a:t> </a:t>
            </a:r>
          </a:p>
          <a:p>
            <a:pPr marL="342900" indent="-342900">
              <a:buAutoNum type="arabicPeriod"/>
            </a:pPr>
            <a:r>
              <a:rPr lang="en-US" sz="1800" b="0" i="0" u="none" strike="noStrike" baseline="0" dirty="0">
                <a:latin typeface="TeXGyreTermesX-Regular"/>
              </a:rPr>
              <a:t>This involves representing the nodes in a graph with d-dimensional latent vectors, called </a:t>
            </a:r>
            <a:r>
              <a:rPr lang="en-US" sz="1800" b="0" i="1" u="none" strike="noStrike" baseline="0" dirty="0">
                <a:latin typeface="TeXGyreTermesX-Italic"/>
              </a:rPr>
              <a:t>node embeddings</a:t>
            </a:r>
            <a:r>
              <a:rPr lang="en-US" sz="1800" b="0" i="0" u="none" strike="noStrike" baseline="0" dirty="0">
                <a:latin typeface="TeXGyreTermesX-Regular"/>
              </a:rPr>
              <a:t>, through an encoder, which is typically a neural network.</a:t>
            </a:r>
          </a:p>
          <a:p>
            <a:pPr marL="342900" indent="-342900">
              <a:buAutoNum type="arabicPeriod"/>
            </a:pPr>
            <a:r>
              <a:rPr lang="en-US" sz="1800" b="0" i="0" u="none" strike="noStrike" baseline="0" dirty="0">
                <a:latin typeface="TeXGyreTermesX-Regular"/>
              </a:rPr>
              <a:t>The latent vectors are optimized through learning so that the distances between nodes in the latent space reflect the actual relative positions of the nodes in the original graph. This way, the topological information and the structure of the local neighborhood of the original graph are preserved.</a:t>
            </a:r>
          </a:p>
          <a:p>
            <a:pPr marL="342900" indent="-342900">
              <a:buAutoNum type="arabicPeriod"/>
            </a:pPr>
            <a:r>
              <a:rPr lang="en-US" sz="1800" b="0" i="0" u="none" strike="noStrike" baseline="0" dirty="0">
                <a:latin typeface="TeXGyreTermesX-Regular"/>
              </a:rPr>
              <a:t>One major advantage of node embeddings is that they are task-independent. Once the nodes are mapped to the embedding space, many downstream tasks, such as classifications, and link predictions, can be performed in a much more efficient way.</a:t>
            </a:r>
          </a:p>
          <a:p>
            <a:pPr marL="342900" indent="-342900">
              <a:buAutoNum type="arabicPeriod"/>
            </a:pPr>
            <a:r>
              <a:rPr lang="en-US" sz="1800" b="0" i="0" u="none" strike="noStrike" baseline="0" dirty="0">
                <a:latin typeface="TeXGyreTermesX-Regular"/>
              </a:rPr>
              <a:t>(click)An example of such operation is shown, where the node features of a small network are encoded into the embedding space. Here you can see that the nodes in the original graph are color-coded, and after the embedding, most of the nodes that were close to each other stay close in the latent space.</a:t>
            </a:r>
            <a:endParaRPr lang="en-US" dirty="0"/>
          </a:p>
        </p:txBody>
      </p:sp>
      <p:sp>
        <p:nvSpPr>
          <p:cNvPr id="4" name="灯片编号占位符 3"/>
          <p:cNvSpPr>
            <a:spLocks noGrp="1"/>
          </p:cNvSpPr>
          <p:nvPr>
            <p:ph type="sldNum" sz="quarter" idx="5"/>
          </p:nvPr>
        </p:nvSpPr>
        <p:spPr/>
        <p:txBody>
          <a:bodyPr/>
          <a:lstStyle/>
          <a:p>
            <a:fld id="{5825E53A-72AF-F14A-BBA3-42CF7215061E}" type="slidenum">
              <a:rPr lang="en-US" smtClean="0"/>
              <a:t>7</a:t>
            </a:fld>
            <a:endParaRPr lang="en-US"/>
          </a:p>
        </p:txBody>
      </p:sp>
    </p:spTree>
    <p:extLst>
      <p:ext uri="{BB962C8B-B14F-4D97-AF65-F5344CB8AC3E}">
        <p14:creationId xmlns:p14="http://schemas.microsoft.com/office/powerpoint/2010/main" val="306405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One naïve approach of dealing with graph is to join the adjacency matrix and features, and feed them all into a DNN. But this approach creates a huge number of parameters, and is not applicable to graphs of different sizes. </a:t>
            </a:r>
          </a:p>
          <a:p>
            <a:pPr marL="228600" indent="-228600">
              <a:buAutoNum type="arabicPeriod"/>
            </a:pPr>
            <a:r>
              <a:rPr lang="en-US" dirty="0"/>
              <a:t>In CNN, we define the convolution filters (small windows), and slide them through the entire image to</a:t>
            </a:r>
            <a:r>
              <a:rPr lang="zh-CN" altLang="en-US" dirty="0"/>
              <a:t> </a:t>
            </a:r>
            <a:r>
              <a:rPr lang="en-US" altLang="zh-CN" dirty="0"/>
              <a:t>generate</a:t>
            </a:r>
            <a:r>
              <a:rPr lang="zh-CN" altLang="en-US" dirty="0"/>
              <a:t> </a:t>
            </a:r>
            <a:r>
              <a:rPr lang="en-US" altLang="zh-CN" dirty="0"/>
              <a:t>the</a:t>
            </a:r>
            <a:r>
              <a:rPr lang="zh-CN" altLang="en-US" dirty="0"/>
              <a:t> </a:t>
            </a:r>
            <a:r>
              <a:rPr lang="en-US" altLang="zh-CN" dirty="0"/>
              <a:t>feature</a:t>
            </a:r>
            <a:r>
              <a:rPr lang="zh-CN" altLang="en-US" dirty="0"/>
              <a:t> </a:t>
            </a:r>
            <a:r>
              <a:rPr lang="en-US" altLang="zh-CN" dirty="0"/>
              <a:t>maps. (click) Because the graph topology is complex, there is no way to define the notion of a fixed-size window, or how to slide it. </a:t>
            </a:r>
          </a:p>
          <a:p>
            <a:pPr marL="228600" indent="-228600">
              <a:buAutoNum type="arabicPeriod"/>
            </a:pPr>
            <a:r>
              <a:rPr lang="en-US" altLang="zh-CN" dirty="0"/>
              <a:t>But CNN still gives us hints on how this can be done. (click) In CNN, what the convolution filters do is to take the information of all the neighboring pixels and combine them to a new feature. So to generalize this operation to graphs, the network needs a way to transfer information from neighbors, and combine them to update.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825E53A-72AF-F14A-BBA3-42CF7215061E}" type="slidenum">
              <a:rPr lang="en-US" smtClean="0"/>
              <a:t>8</a:t>
            </a:fld>
            <a:endParaRPr lang="en-US"/>
          </a:p>
        </p:txBody>
      </p:sp>
    </p:spTree>
    <p:extLst>
      <p:ext uri="{BB962C8B-B14F-4D97-AF65-F5344CB8AC3E}">
        <p14:creationId xmlns:p14="http://schemas.microsoft.com/office/powerpoint/2010/main" val="2725747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1. Graph neural network is a type of neural network that can work directly with graph data.  The basic GNN can be motivated in a number of ways, for example as a generalization of convolutions to non-Euclidean data, or a differentiable variant of belief propagation, but nonetheless, the defining feature of a graph neural network is that it uses a form of message passing, where the vector messages are exchanged between nodes and updated using neural networks. The key idea is to </a:t>
            </a:r>
            <a:r>
              <a:rPr lang="en-US" sz="1800" b="0" i="0" u="none" strike="noStrike" baseline="0" dirty="0">
                <a:solidFill>
                  <a:srgbClr val="000000"/>
                </a:solidFill>
                <a:latin typeface="Calibri" panose="020F0502020204030204" pitchFamily="34" charset="0"/>
              </a:rPr>
              <a:t>generate node embeddings based on </a:t>
            </a:r>
            <a:r>
              <a:rPr lang="en-US" sz="1800" b="0" i="0" u="none" strike="noStrike" baseline="0" dirty="0">
                <a:solidFill>
                  <a:srgbClr val="D70094"/>
                </a:solidFill>
                <a:latin typeface="Calibri-Bold"/>
              </a:rPr>
              <a:t>local network neighborhoods, and therefore it can also be viewed </a:t>
            </a:r>
            <a:r>
              <a:rPr lang="en-US" altLang="zh-CN" sz="1800" b="0" i="0" u="none" strike="noStrike" baseline="0" dirty="0">
                <a:solidFill>
                  <a:srgbClr val="D70094"/>
                </a:solidFill>
                <a:latin typeface="Calibri-Bold"/>
              </a:rPr>
              <a:t>as a form of deep encoder for embeddings.</a:t>
            </a:r>
            <a:endParaRPr lang="en-US" dirty="0"/>
          </a:p>
          <a:p>
            <a:pPr marL="0" indent="0">
              <a:buNone/>
            </a:pPr>
            <a:r>
              <a:rPr lang="en-US" dirty="0"/>
              <a:t>2. (click)This is a two-step process. The network will first create the computational graph based on the input graph. These two are different because for each target node, the graph structure of the local neighborhood is different.</a:t>
            </a:r>
          </a:p>
          <a:p>
            <a:pPr marL="0" indent="0">
              <a:buNone/>
            </a:pPr>
            <a:r>
              <a:rPr lang="en-US" dirty="0"/>
              <a:t>3.</a:t>
            </a:r>
            <a:r>
              <a:rPr lang="zh-CN" altLang="en-US" dirty="0"/>
              <a:t> </a:t>
            </a:r>
            <a:r>
              <a:rPr lang="en-US" dirty="0"/>
              <a:t>Then it uses the message passing mechanism to aggregate information. For example, when the network updates the information on node I, it will take information from its neighbors, and neighbors from neighbors of neighbors. So the information can propagate along the edges and aggregated for updates.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825E53A-72AF-F14A-BBA3-42CF7215061E}" type="slidenum">
              <a:rPr lang="en-US" smtClean="0"/>
              <a:t>9</a:t>
            </a:fld>
            <a:endParaRPr lang="en-US"/>
          </a:p>
        </p:txBody>
      </p:sp>
    </p:spTree>
    <p:extLst>
      <p:ext uri="{BB962C8B-B14F-4D97-AF65-F5344CB8AC3E}">
        <p14:creationId xmlns:p14="http://schemas.microsoft.com/office/powerpoint/2010/main" val="2190279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800" b="0" i="0" u="none" strike="noStrike" baseline="0" dirty="0">
                <a:latin typeface="TeXGyreTermesX-Regular"/>
              </a:rPr>
              <a:t>The GCNs proved to be one of the most effective and popular GNN architectures. The convolution operations on graph can be roughly divided into two groups: </a:t>
            </a:r>
            <a:r>
              <a:rPr lang="en-US" sz="1800" b="0" i="0" u="none" strike="noStrike" baseline="0" dirty="0">
                <a:latin typeface="TeXGyreTermesX-Italic"/>
              </a:rPr>
              <a:t>spectral convolutions </a:t>
            </a:r>
            <a:r>
              <a:rPr lang="en-US" sz="1800" b="0" i="0" u="none" strike="noStrike" baseline="0" dirty="0">
                <a:latin typeface="TeXGyreTermesX-Regular"/>
              </a:rPr>
              <a:t>and </a:t>
            </a:r>
            <a:r>
              <a:rPr lang="en-US" sz="1800" b="0" i="0" u="none" strike="noStrike" baseline="0" dirty="0">
                <a:latin typeface="TeXGyreTermesX-Italic"/>
              </a:rPr>
              <a:t>spatial convolutions</a:t>
            </a:r>
            <a:r>
              <a:rPr lang="en-US" sz="1800" b="0" i="0" u="none" strike="noStrike" baseline="0" dirty="0">
                <a:latin typeface="TeXGyreTermesX-Regular"/>
              </a:rPr>
              <a:t>.</a:t>
            </a:r>
          </a:p>
          <a:p>
            <a:pPr marL="228600" indent="-228600">
              <a:buAutoNum type="arabicPeriod"/>
            </a:pPr>
            <a:r>
              <a:rPr lang="en-US" sz="1800" b="0" i="0" u="none" strike="noStrike" baseline="0" dirty="0">
                <a:latin typeface="TeXGyreTermesX-Regular"/>
              </a:rPr>
              <a:t>In the previous slide, the architecture shown is taken from the </a:t>
            </a:r>
            <a:r>
              <a:rPr lang="en-US" sz="1800" b="0" i="0" u="none" strike="noStrike" baseline="0" dirty="0" err="1">
                <a:latin typeface="TeXGyreTermesX-Regular"/>
              </a:rPr>
              <a:t>GraphSAGE</a:t>
            </a:r>
            <a:r>
              <a:rPr lang="en-US" sz="1800" b="0" i="0" u="none" strike="noStrike" baseline="0" dirty="0">
                <a:latin typeface="TeXGyreTermesX-Regular"/>
              </a:rPr>
              <a:t>, which belongs to the spatial convolution category. The spatial methods work directly with the graph structure and uses the adjacency matrix A</a:t>
            </a:r>
          </a:p>
          <a:p>
            <a:pPr marL="228600" indent="-228600">
              <a:buAutoNum type="arabicPeriod"/>
            </a:pPr>
            <a:r>
              <a:rPr lang="en-US" i="0" dirty="0"/>
              <a:t>(click)For the spectral methods, the convolution is defined in the spectral domain, which is achieved by applying a </a:t>
            </a:r>
            <a:r>
              <a:rPr lang="en-US" sz="1800" b="0" i="0" u="none" strike="noStrike" baseline="0" dirty="0">
                <a:latin typeface="TeXGyreTermesX-Regular"/>
              </a:rPr>
              <a:t>Graph Fourier Transform (GFT) on the eigenvalues of the Laplacian matrix </a:t>
            </a:r>
            <a:r>
              <a:rPr lang="en-US" sz="1800" b="0" i="0" u="none" strike="noStrike" baseline="0" dirty="0">
                <a:latin typeface="TeXGyreTermesX-Bold"/>
              </a:rPr>
              <a:t>L.</a:t>
            </a:r>
          </a:p>
          <a:p>
            <a:pPr marL="228600" indent="-228600">
              <a:buAutoNum type="arabicPeriod"/>
            </a:pPr>
            <a:r>
              <a:rPr lang="en-US" sz="1800" b="0" i="0" u="none" strike="noStrike" baseline="0" dirty="0">
                <a:latin typeface="TeXGyreTermesX-Bold"/>
              </a:rPr>
              <a:t>To reduce the computational effort, Hammond et al proposed to use a truncated expansion of g with Chebyshev polynomials up to the Kth order. This idea is used to create </a:t>
            </a:r>
            <a:r>
              <a:rPr lang="en-US" sz="1800" b="0" i="0" u="none" strike="noStrike" baseline="0" dirty="0" err="1">
                <a:latin typeface="TeXGyreTermesX-Bold"/>
              </a:rPr>
              <a:t>ChebNet</a:t>
            </a:r>
            <a:r>
              <a:rPr lang="en-US" sz="1800" b="0" i="0" u="none" strike="noStrike" baseline="0" dirty="0">
                <a:latin typeface="TeXGyreTermesX-Bold"/>
              </a:rPr>
              <a:t>, </a:t>
            </a:r>
            <a:r>
              <a:rPr lang="en-US" sz="1800" b="0" i="0" u="none" strike="noStrike" baseline="0" dirty="0">
                <a:latin typeface="TeXGyreTermesX-Regular"/>
              </a:rPr>
              <a:t>which eliminates the need of performing </a:t>
            </a:r>
            <a:r>
              <a:rPr lang="en-US" sz="1800" b="0" i="0" u="none" strike="noStrike" baseline="0" dirty="0" err="1">
                <a:latin typeface="TeXGyreTermesX-Regular"/>
              </a:rPr>
              <a:t>eigendecomposition</a:t>
            </a:r>
            <a:r>
              <a:rPr lang="en-US" sz="1800" b="0" i="0" u="none" strike="noStrike" baseline="0" dirty="0">
                <a:latin typeface="TeXGyreTermesX-Regular"/>
              </a:rPr>
              <a:t> of </a:t>
            </a:r>
            <a:r>
              <a:rPr lang="en-US" sz="1800" b="1" i="0" u="none" strike="noStrike" baseline="0" dirty="0">
                <a:latin typeface="TeXGyreTermesX-Bold"/>
              </a:rPr>
              <a:t>L</a:t>
            </a:r>
            <a:r>
              <a:rPr lang="en-US" sz="1800" b="0" i="0" u="none" strike="noStrike" baseline="0" dirty="0">
                <a:latin typeface="TeXGyreTermesX-Regular"/>
              </a:rPr>
              <a:t>, and the depth of MP can be controlled by the order of K.</a:t>
            </a:r>
          </a:p>
          <a:p>
            <a:pPr marL="228600" indent="-228600">
              <a:buAutoNum type="arabicPeriod"/>
            </a:pPr>
            <a:r>
              <a:rPr lang="en-US" sz="1800" b="0" i="0" u="none" strike="noStrike" baseline="0" dirty="0">
                <a:latin typeface="TeXGyreTermesX-Regular"/>
              </a:rPr>
              <a:t>There are a few potential drawbacks in the spectral methods, one being the high computational cost associated with the forward and inverse GFT, second is they are unfavorable to dynamic graphs, as any change to the graph structure causes the </a:t>
            </a:r>
            <a:r>
              <a:rPr lang="en-US" sz="1800" b="0" i="0" u="none" strike="noStrike" baseline="0" dirty="0" err="1">
                <a:latin typeface="TeXGyreTermesX-Regular"/>
              </a:rPr>
              <a:t>eigenbasis</a:t>
            </a:r>
            <a:r>
              <a:rPr lang="en-US" sz="1800" b="0" i="0" u="none" strike="noStrike" baseline="0" dirty="0">
                <a:latin typeface="TeXGyreTermesX-Regular"/>
              </a:rPr>
              <a:t> to change. They are also mostly limited to undirected graphs with no edge features.</a:t>
            </a:r>
          </a:p>
          <a:p>
            <a:pPr algn="l"/>
            <a:endParaRPr lang="en-US" i="0" dirty="0"/>
          </a:p>
        </p:txBody>
      </p:sp>
      <p:sp>
        <p:nvSpPr>
          <p:cNvPr id="4" name="Slide Number Placeholder 3"/>
          <p:cNvSpPr>
            <a:spLocks noGrp="1"/>
          </p:cNvSpPr>
          <p:nvPr>
            <p:ph type="sldNum" sz="quarter" idx="5"/>
          </p:nvPr>
        </p:nvSpPr>
        <p:spPr/>
        <p:txBody>
          <a:bodyPr/>
          <a:lstStyle/>
          <a:p>
            <a:fld id="{5825E53A-72AF-F14A-BBA3-42CF7215061E}" type="slidenum">
              <a:rPr lang="en-US" smtClean="0"/>
              <a:t>10</a:t>
            </a:fld>
            <a:endParaRPr lang="en-US"/>
          </a:p>
        </p:txBody>
      </p:sp>
    </p:spTree>
    <p:extLst>
      <p:ext uri="{BB962C8B-B14F-4D97-AF65-F5344CB8AC3E}">
        <p14:creationId xmlns:p14="http://schemas.microsoft.com/office/powerpoint/2010/main" val="976793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B9A9C6-B8E3-2A41-AF1C-B44611D7F3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4978" y="134178"/>
            <a:ext cx="5676900" cy="6743700"/>
          </a:xfrm>
          <a:prstGeom prst="rect">
            <a:avLst/>
          </a:prstGeom>
        </p:spPr>
      </p:pic>
      <p:sp>
        <p:nvSpPr>
          <p:cNvPr id="2" name="Title 1">
            <a:extLst>
              <a:ext uri="{FF2B5EF4-FFF2-40B4-BE49-F238E27FC236}">
                <a16:creationId xmlns:a16="http://schemas.microsoft.com/office/drawing/2014/main" id="{9E4E5EF8-3F55-CC40-8877-5D48D7C0631B}"/>
              </a:ext>
            </a:extLst>
          </p:cNvPr>
          <p:cNvSpPr>
            <a:spLocks noGrp="1"/>
          </p:cNvSpPr>
          <p:nvPr>
            <p:ph type="ctrTitle"/>
          </p:nvPr>
        </p:nvSpPr>
        <p:spPr>
          <a:xfrm>
            <a:off x="1524000" y="1122363"/>
            <a:ext cx="9144000" cy="1570961"/>
          </a:xfrm>
          <a:prstGeom prst="rect">
            <a:avLst/>
          </a:prstGeom>
        </p:spPr>
        <p:txBody>
          <a:bodyPr anchor="b">
            <a:normAutofit/>
          </a:bodyPr>
          <a:lstStyle>
            <a:lvl1pPr algn="l">
              <a:defRPr sz="4400">
                <a:solidFill>
                  <a:schemeClr val="accent2"/>
                </a:solidFill>
              </a:defRPr>
            </a:lvl1pPr>
          </a:lstStyle>
          <a:p>
            <a:r>
              <a:rPr lang="en-US" dirty="0"/>
              <a:t>Click to edit Master title style</a:t>
            </a:r>
          </a:p>
        </p:txBody>
      </p:sp>
      <p:sp>
        <p:nvSpPr>
          <p:cNvPr id="3" name="Subtitle 2">
            <a:extLst>
              <a:ext uri="{FF2B5EF4-FFF2-40B4-BE49-F238E27FC236}">
                <a16:creationId xmlns:a16="http://schemas.microsoft.com/office/drawing/2014/main" id="{BFD648D3-80FB-6246-9942-F676252E6F93}"/>
              </a:ext>
            </a:extLst>
          </p:cNvPr>
          <p:cNvSpPr>
            <a:spLocks noGrp="1"/>
          </p:cNvSpPr>
          <p:nvPr>
            <p:ph type="subTitle" idx="1"/>
          </p:nvPr>
        </p:nvSpPr>
        <p:spPr>
          <a:xfrm>
            <a:off x="1524000" y="2693324"/>
            <a:ext cx="9144000" cy="64839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BABE2BC4-9C8D-384B-8201-214796D373D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295" b="53432"/>
          <a:stretch/>
        </p:blipFill>
        <p:spPr>
          <a:xfrm>
            <a:off x="1565836" y="5518976"/>
            <a:ext cx="3910171" cy="630936"/>
          </a:xfrm>
          <a:prstGeom prst="rect">
            <a:avLst/>
          </a:prstGeom>
        </p:spPr>
      </p:pic>
      <p:grpSp>
        <p:nvGrpSpPr>
          <p:cNvPr id="15" name="Group 14">
            <a:extLst>
              <a:ext uri="{FF2B5EF4-FFF2-40B4-BE49-F238E27FC236}">
                <a16:creationId xmlns:a16="http://schemas.microsoft.com/office/drawing/2014/main" id="{8033E3ED-9F6E-F74D-8FCB-AECFF0B3166B}"/>
              </a:ext>
            </a:extLst>
          </p:cNvPr>
          <p:cNvGrpSpPr/>
          <p:nvPr userDrawn="1"/>
        </p:nvGrpSpPr>
        <p:grpSpPr>
          <a:xfrm>
            <a:off x="4432400" y="5432857"/>
            <a:ext cx="3436411" cy="972072"/>
            <a:chOff x="431329" y="4249771"/>
            <a:chExt cx="3436411" cy="972072"/>
          </a:xfrm>
        </p:grpSpPr>
        <p:sp>
          <p:nvSpPr>
            <p:cNvPr id="14" name="Trapezoid 13">
              <a:extLst>
                <a:ext uri="{FF2B5EF4-FFF2-40B4-BE49-F238E27FC236}">
                  <a16:creationId xmlns:a16="http://schemas.microsoft.com/office/drawing/2014/main" id="{9D2804EA-4991-1D46-9084-3A4AEF2BD504}"/>
                </a:ext>
              </a:extLst>
            </p:cNvPr>
            <p:cNvSpPr/>
            <p:nvPr userDrawn="1"/>
          </p:nvSpPr>
          <p:spPr>
            <a:xfrm flipV="1">
              <a:off x="431329" y="4581925"/>
              <a:ext cx="2337271" cy="630936"/>
            </a:xfrm>
            <a:prstGeom prst="trapezoid">
              <a:avLst>
                <a:gd name="adj" fmla="val 181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19B6227-4CBF-B845-A6DC-22FF8F9840A3}"/>
                </a:ext>
              </a:extLst>
            </p:cNvPr>
            <p:cNvSpPr/>
            <p:nvPr userDrawn="1"/>
          </p:nvSpPr>
          <p:spPr>
            <a:xfrm rot="21342786">
              <a:off x="2046274" y="4853071"/>
              <a:ext cx="1486353" cy="2051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9F16241-623B-C747-A779-E041CBF254C2}"/>
                </a:ext>
              </a:extLst>
            </p:cNvPr>
            <p:cNvSpPr/>
            <p:nvPr userDrawn="1"/>
          </p:nvSpPr>
          <p:spPr>
            <a:xfrm rot="21231093">
              <a:off x="918419" y="4514559"/>
              <a:ext cx="2949321" cy="2408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3DDAFC9-8A8F-544E-BBA6-8BC65501E0E7}"/>
                </a:ext>
              </a:extLst>
            </p:cNvPr>
            <p:cNvSpPr/>
            <p:nvPr userDrawn="1"/>
          </p:nvSpPr>
          <p:spPr>
            <a:xfrm rot="21298941">
              <a:off x="2265533" y="4662925"/>
              <a:ext cx="1486353" cy="2051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794E945-7AF9-2F45-B914-78C060FB388B}"/>
                </a:ext>
              </a:extLst>
            </p:cNvPr>
            <p:cNvSpPr/>
            <p:nvPr userDrawn="1"/>
          </p:nvSpPr>
          <p:spPr>
            <a:xfrm>
              <a:off x="1788534" y="5016697"/>
              <a:ext cx="1486353" cy="2051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A2FB9A-C7F8-0148-8011-DFE3250F75A4}"/>
                </a:ext>
              </a:extLst>
            </p:cNvPr>
            <p:cNvSpPr txBox="1"/>
            <p:nvPr userDrawn="1"/>
          </p:nvSpPr>
          <p:spPr>
            <a:xfrm>
              <a:off x="475159" y="4249771"/>
              <a:ext cx="3377184" cy="954107"/>
            </a:xfrm>
            <a:prstGeom prst="rect">
              <a:avLst/>
            </a:prstGeom>
            <a:noFill/>
          </p:spPr>
          <p:txBody>
            <a:bodyPr wrap="square" rtlCol="0">
              <a:spAutoFit/>
            </a:bodyPr>
            <a:lstStyle/>
            <a:p>
              <a:r>
                <a:rPr lang="en-US" sz="2000" b="1" dirty="0">
                  <a:solidFill>
                    <a:schemeClr val="accent2"/>
                  </a:solidFill>
                  <a:latin typeface="Times New Roman" panose="02020603050405020304" pitchFamily="18" charset="0"/>
                  <a:cs typeface="Times New Roman" panose="02020603050405020304" pitchFamily="18" charset="0"/>
                </a:rPr>
                <a:t>APUS Lab</a:t>
              </a:r>
            </a:p>
            <a:p>
              <a:r>
                <a:rPr lang="en-US" b="1" dirty="0">
                  <a:solidFill>
                    <a:schemeClr val="bg1"/>
                  </a:solidFill>
                  <a:latin typeface="Times New Roman" panose="02020603050405020304" pitchFamily="18" charset="0"/>
                  <a:cs typeface="Times New Roman" panose="02020603050405020304" pitchFamily="18" charset="0"/>
                </a:rPr>
                <a:t>A</a:t>
              </a:r>
              <a:r>
                <a:rPr lang="en-US" dirty="0">
                  <a:solidFill>
                    <a:schemeClr val="bg2"/>
                  </a:solidFill>
                  <a:latin typeface="Times New Roman" panose="02020603050405020304" pitchFamily="18" charset="0"/>
                  <a:cs typeface="Times New Roman" panose="02020603050405020304" pitchFamily="18" charset="0"/>
                </a:rPr>
                <a:t>erospace multi-</a:t>
              </a:r>
              <a:r>
                <a:rPr lang="en-US" b="1" dirty="0">
                  <a:solidFill>
                    <a:schemeClr val="bg1"/>
                  </a:solidFill>
                  <a:latin typeface="Times New Roman" panose="02020603050405020304" pitchFamily="18" charset="0"/>
                  <a:cs typeface="Times New Roman" panose="02020603050405020304" pitchFamily="18" charset="0"/>
                </a:rPr>
                <a:t>P</a:t>
              </a:r>
              <a:r>
                <a:rPr lang="en-US" dirty="0">
                  <a:solidFill>
                    <a:schemeClr val="bg2"/>
                  </a:solidFill>
                  <a:latin typeface="Times New Roman" panose="02020603050405020304" pitchFamily="18" charset="0"/>
                  <a:cs typeface="Times New Roman" panose="02020603050405020304" pitchFamily="18" charset="0"/>
                </a:rPr>
                <a:t>hysical and</a:t>
              </a:r>
            </a:p>
            <a:p>
              <a:r>
                <a:rPr lang="en-US" b="1" dirty="0">
                  <a:solidFill>
                    <a:schemeClr val="bg1"/>
                  </a:solidFill>
                  <a:latin typeface="Times New Roman" panose="02020603050405020304" pitchFamily="18" charset="0"/>
                  <a:cs typeface="Times New Roman" panose="02020603050405020304" pitchFamily="18" charset="0"/>
                </a:rPr>
                <a:t>U</a:t>
              </a:r>
              <a:r>
                <a:rPr lang="en-US" dirty="0">
                  <a:solidFill>
                    <a:schemeClr val="bg2"/>
                  </a:solidFill>
                  <a:latin typeface="Times New Roman" panose="02020603050405020304" pitchFamily="18" charset="0"/>
                  <a:cs typeface="Times New Roman" panose="02020603050405020304" pitchFamily="18" charset="0"/>
                </a:rPr>
                <a:t>nconventional </a:t>
              </a:r>
              <a:r>
                <a:rPr lang="en-US" b="1" dirty="0">
                  <a:solidFill>
                    <a:schemeClr val="bg1"/>
                  </a:solidFill>
                  <a:latin typeface="Times New Roman" panose="02020603050405020304" pitchFamily="18" charset="0"/>
                  <a:cs typeface="Times New Roman" panose="02020603050405020304" pitchFamily="18" charset="0"/>
                </a:rPr>
                <a:t>S</a:t>
              </a:r>
              <a:r>
                <a:rPr lang="en-US" dirty="0">
                  <a:solidFill>
                    <a:schemeClr val="bg2"/>
                  </a:solidFill>
                  <a:latin typeface="Times New Roman" panose="02020603050405020304" pitchFamily="18" charset="0"/>
                  <a:cs typeface="Times New Roman" panose="02020603050405020304" pitchFamily="18" charset="0"/>
                </a:rPr>
                <a:t>ystems</a:t>
              </a:r>
            </a:p>
          </p:txBody>
        </p:sp>
      </p:grpSp>
      <p:sp>
        <p:nvSpPr>
          <p:cNvPr id="6" name="TextBox 5">
            <a:extLst>
              <a:ext uri="{FF2B5EF4-FFF2-40B4-BE49-F238E27FC236}">
                <a16:creationId xmlns:a16="http://schemas.microsoft.com/office/drawing/2014/main" id="{9617C123-2AA9-A84A-B918-D10A3F14CBF3}"/>
              </a:ext>
            </a:extLst>
          </p:cNvPr>
          <p:cNvSpPr txBox="1"/>
          <p:nvPr userDrawn="1"/>
        </p:nvSpPr>
        <p:spPr>
          <a:xfrm>
            <a:off x="11579087" y="6434002"/>
            <a:ext cx="508332" cy="369332"/>
          </a:xfrm>
          <a:prstGeom prst="rect">
            <a:avLst/>
          </a:prstGeom>
          <a:noFill/>
        </p:spPr>
        <p:txBody>
          <a:bodyPr wrap="square" rtlCol="0">
            <a:spAutoFit/>
          </a:bodyPr>
          <a:lstStyle/>
          <a:p>
            <a:fld id="{5F9333AD-0B20-3A48-824A-12A7105536BE}" type="slidenum">
              <a:rPr lang="en-US" smtClean="0">
                <a:solidFill>
                  <a:schemeClr val="bg1"/>
                </a:solidFill>
              </a:rPr>
              <a:t>‹#›</a:t>
            </a:fld>
            <a:endParaRPr lang="en-US" dirty="0">
              <a:solidFill>
                <a:schemeClr val="bg1"/>
              </a:solidFill>
            </a:endParaRPr>
          </a:p>
        </p:txBody>
      </p:sp>
      <p:pic>
        <p:nvPicPr>
          <p:cNvPr id="16" name="Picture 15">
            <a:extLst>
              <a:ext uri="{FF2B5EF4-FFF2-40B4-BE49-F238E27FC236}">
                <a16:creationId xmlns:a16="http://schemas.microsoft.com/office/drawing/2014/main" id="{6E45D98E-FB1C-9E48-8750-5462910B941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3432" b="3295"/>
          <a:stretch/>
        </p:blipFill>
        <p:spPr>
          <a:xfrm>
            <a:off x="1565835" y="5975152"/>
            <a:ext cx="3910171" cy="630936"/>
          </a:xfrm>
          <a:prstGeom prst="rect">
            <a:avLst/>
          </a:prstGeom>
        </p:spPr>
      </p:pic>
    </p:spTree>
    <p:extLst>
      <p:ext uri="{BB962C8B-B14F-4D97-AF65-F5344CB8AC3E}">
        <p14:creationId xmlns:p14="http://schemas.microsoft.com/office/powerpoint/2010/main" val="3257788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one-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04FCAC-D9D3-9E4F-B7F2-077EAFFC4B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0323" y="4003206"/>
            <a:ext cx="2411555" cy="2864733"/>
          </a:xfrm>
          <a:prstGeom prst="rect">
            <a:avLst/>
          </a:prstGeom>
        </p:spPr>
      </p:pic>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838200" y="365125"/>
            <a:ext cx="10515600" cy="886159"/>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5C8021D-5040-E443-B438-B5DF5DB17BBB}"/>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88728744-A790-8648-9D59-4DCBBF5298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552" r="1093"/>
          <a:stretch/>
        </p:blipFill>
        <p:spPr>
          <a:xfrm>
            <a:off x="6758610" y="6190917"/>
            <a:ext cx="3438938" cy="553116"/>
          </a:xfrm>
          <a:prstGeom prst="rect">
            <a:avLst/>
          </a:prstGeom>
        </p:spPr>
      </p:pic>
      <p:grpSp>
        <p:nvGrpSpPr>
          <p:cNvPr id="14" name="Group 13">
            <a:extLst>
              <a:ext uri="{FF2B5EF4-FFF2-40B4-BE49-F238E27FC236}">
                <a16:creationId xmlns:a16="http://schemas.microsoft.com/office/drawing/2014/main" id="{903BD5F6-F959-3B43-A258-AF7ED26DA2B2}"/>
              </a:ext>
            </a:extLst>
          </p:cNvPr>
          <p:cNvGrpSpPr/>
          <p:nvPr userDrawn="1"/>
        </p:nvGrpSpPr>
        <p:grpSpPr>
          <a:xfrm>
            <a:off x="818077" y="6150250"/>
            <a:ext cx="5366823" cy="555752"/>
            <a:chOff x="818077" y="6150250"/>
            <a:chExt cx="5366823" cy="555752"/>
          </a:xfrm>
        </p:grpSpPr>
        <p:sp>
          <p:nvSpPr>
            <p:cNvPr id="4" name="Pie 3">
              <a:extLst>
                <a:ext uri="{FF2B5EF4-FFF2-40B4-BE49-F238E27FC236}">
                  <a16:creationId xmlns:a16="http://schemas.microsoft.com/office/drawing/2014/main" id="{542FF096-1642-0745-B464-342A83CDFFC2}"/>
                </a:ext>
              </a:extLst>
            </p:cNvPr>
            <p:cNvSpPr/>
            <p:nvPr userDrawn="1"/>
          </p:nvSpPr>
          <p:spPr>
            <a:xfrm>
              <a:off x="3912323" y="6150250"/>
              <a:ext cx="2209800" cy="530352"/>
            </a:xfrm>
            <a:prstGeom prst="pie">
              <a:avLst>
                <a:gd name="adj1" fmla="val 0"/>
                <a:gd name="adj2" fmla="val 60105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rapezoid 6">
              <a:extLst>
                <a:ext uri="{FF2B5EF4-FFF2-40B4-BE49-F238E27FC236}">
                  <a16:creationId xmlns:a16="http://schemas.microsoft.com/office/drawing/2014/main" id="{A0873586-4EBD-DF47-B9D1-76F623BCD29F}"/>
                </a:ext>
              </a:extLst>
            </p:cNvPr>
            <p:cNvSpPr/>
            <p:nvPr userDrawn="1"/>
          </p:nvSpPr>
          <p:spPr>
            <a:xfrm flipV="1">
              <a:off x="830777" y="6416124"/>
              <a:ext cx="4249223" cy="264478"/>
            </a:xfrm>
            <a:prstGeom prst="trapezoid">
              <a:avLst>
                <a:gd name="adj" fmla="val 181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C74F195-75B2-E045-ACEB-3A17986A89BD}"/>
                </a:ext>
              </a:extLst>
            </p:cNvPr>
            <p:cNvSpPr txBox="1"/>
            <p:nvPr userDrawn="1"/>
          </p:nvSpPr>
          <p:spPr>
            <a:xfrm>
              <a:off x="818077" y="6228948"/>
              <a:ext cx="5366823" cy="477054"/>
            </a:xfrm>
            <a:prstGeom prst="rect">
              <a:avLst/>
            </a:prstGeom>
            <a:noFill/>
          </p:spPr>
          <p:txBody>
            <a:bodyPr wrap="square" rtlCol="0">
              <a:spAutoFit/>
            </a:bodyPr>
            <a:lstStyle/>
            <a:p>
              <a:pPr>
                <a:lnSpc>
                  <a:spcPts val="1500"/>
                </a:lnSpc>
              </a:pPr>
              <a:r>
                <a:rPr lang="en-US" sz="1800" b="1" dirty="0">
                  <a:solidFill>
                    <a:schemeClr val="accent2"/>
                  </a:solidFill>
                  <a:latin typeface="Times New Roman" panose="02020603050405020304" pitchFamily="18" charset="0"/>
                  <a:cs typeface="Times New Roman" panose="02020603050405020304" pitchFamily="18" charset="0"/>
                </a:rPr>
                <a:t>APUS Lab</a:t>
              </a:r>
            </a:p>
            <a:p>
              <a:pPr>
                <a:lnSpc>
                  <a:spcPts val="1500"/>
                </a:lnSpc>
              </a:pPr>
              <a:r>
                <a:rPr lang="en-US" sz="1600" b="1" dirty="0">
                  <a:solidFill>
                    <a:schemeClr val="bg1"/>
                  </a:solidFill>
                  <a:latin typeface="Times New Roman" panose="02020603050405020304" pitchFamily="18" charset="0"/>
                  <a:cs typeface="Times New Roman" panose="02020603050405020304" pitchFamily="18" charset="0"/>
                </a:rPr>
                <a:t>A</a:t>
              </a:r>
              <a:r>
                <a:rPr lang="en-US" sz="1600" dirty="0">
                  <a:solidFill>
                    <a:schemeClr val="bg2"/>
                  </a:solidFill>
                  <a:latin typeface="Times New Roman" panose="02020603050405020304" pitchFamily="18" charset="0"/>
                  <a:cs typeface="Times New Roman" panose="02020603050405020304" pitchFamily="18" charset="0"/>
                </a:rPr>
                <a:t>erospace multi-</a:t>
              </a:r>
              <a:r>
                <a:rPr lang="en-US" sz="1600" b="1" dirty="0">
                  <a:solidFill>
                    <a:schemeClr val="bg1"/>
                  </a:solidFill>
                  <a:latin typeface="Times New Roman" panose="02020603050405020304" pitchFamily="18" charset="0"/>
                  <a:cs typeface="Times New Roman" panose="02020603050405020304" pitchFamily="18" charset="0"/>
                </a:rPr>
                <a:t>P</a:t>
              </a:r>
              <a:r>
                <a:rPr lang="en-US" sz="1600" dirty="0">
                  <a:solidFill>
                    <a:schemeClr val="bg2"/>
                  </a:solidFill>
                  <a:latin typeface="Times New Roman" panose="02020603050405020304" pitchFamily="18" charset="0"/>
                  <a:cs typeface="Times New Roman" panose="02020603050405020304" pitchFamily="18" charset="0"/>
                </a:rPr>
                <a:t>hysical and </a:t>
              </a:r>
              <a:r>
                <a:rPr lang="en-US" sz="1600" b="1" dirty="0">
                  <a:solidFill>
                    <a:schemeClr val="bg1"/>
                  </a:solidFill>
                  <a:latin typeface="Times New Roman" panose="02020603050405020304" pitchFamily="18" charset="0"/>
                  <a:cs typeface="Times New Roman" panose="02020603050405020304" pitchFamily="18" charset="0"/>
                </a:rPr>
                <a:t>U</a:t>
              </a:r>
              <a:r>
                <a:rPr lang="en-US" sz="1600" dirty="0">
                  <a:solidFill>
                    <a:schemeClr val="bg2"/>
                  </a:solidFill>
                  <a:latin typeface="Times New Roman" panose="02020603050405020304" pitchFamily="18" charset="0"/>
                  <a:cs typeface="Times New Roman" panose="02020603050405020304" pitchFamily="18" charset="0"/>
                </a:rPr>
                <a:t>nconventional </a:t>
              </a:r>
              <a:r>
                <a:rPr lang="en-US" sz="1600" b="1" dirty="0">
                  <a:solidFill>
                    <a:schemeClr val="bg1"/>
                  </a:solidFill>
                  <a:latin typeface="Times New Roman" panose="02020603050405020304" pitchFamily="18" charset="0"/>
                  <a:cs typeface="Times New Roman" panose="02020603050405020304" pitchFamily="18" charset="0"/>
                </a:rPr>
                <a:t>S</a:t>
              </a:r>
              <a:r>
                <a:rPr lang="en-US" sz="1600" dirty="0">
                  <a:solidFill>
                    <a:schemeClr val="bg2"/>
                  </a:solidFill>
                  <a:latin typeface="Times New Roman" panose="02020603050405020304" pitchFamily="18" charset="0"/>
                  <a:cs typeface="Times New Roman" panose="02020603050405020304" pitchFamily="18" charset="0"/>
                </a:rPr>
                <a:t>ystems</a:t>
              </a:r>
            </a:p>
          </p:txBody>
        </p:sp>
      </p:grpSp>
      <p:sp>
        <p:nvSpPr>
          <p:cNvPr id="10" name="TextBox 9">
            <a:extLst>
              <a:ext uri="{FF2B5EF4-FFF2-40B4-BE49-F238E27FC236}">
                <a16:creationId xmlns:a16="http://schemas.microsoft.com/office/drawing/2014/main" id="{9ED103A0-6116-2841-A8D8-ABDE18B8E582}"/>
              </a:ext>
            </a:extLst>
          </p:cNvPr>
          <p:cNvSpPr txBox="1"/>
          <p:nvPr userDrawn="1"/>
        </p:nvSpPr>
        <p:spPr>
          <a:xfrm>
            <a:off x="11579087" y="6434002"/>
            <a:ext cx="508332" cy="369332"/>
          </a:xfrm>
          <a:prstGeom prst="rect">
            <a:avLst/>
          </a:prstGeom>
          <a:noFill/>
        </p:spPr>
        <p:txBody>
          <a:bodyPr wrap="square" rtlCol="0">
            <a:spAutoFit/>
          </a:bodyPr>
          <a:lstStyle/>
          <a:p>
            <a:fld id="{5F9333AD-0B20-3A48-824A-12A7105536BE}" type="slidenum">
              <a:rPr lang="en-US" smtClean="0">
                <a:solidFill>
                  <a:schemeClr val="bg1"/>
                </a:solidFill>
              </a:rPr>
              <a:t>‹#›</a:t>
            </a:fld>
            <a:endParaRPr lang="en-US" dirty="0">
              <a:solidFill>
                <a:schemeClr val="bg1"/>
              </a:solidFill>
            </a:endParaRPr>
          </a:p>
        </p:txBody>
      </p:sp>
    </p:spTree>
    <p:extLst>
      <p:ext uri="{BB962C8B-B14F-4D97-AF65-F5344CB8AC3E}">
        <p14:creationId xmlns:p14="http://schemas.microsoft.com/office/powerpoint/2010/main" val="136339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two-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4D60FE-FBA9-4746-9748-DF7AB237E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0323" y="4003206"/>
            <a:ext cx="2411555" cy="2864733"/>
          </a:xfrm>
          <a:prstGeom prst="rect">
            <a:avLst/>
          </a:prstGeom>
        </p:spPr>
      </p:pic>
      <p:sp>
        <p:nvSpPr>
          <p:cNvPr id="9" name="Picture Placeholder 8">
            <a:extLst>
              <a:ext uri="{FF2B5EF4-FFF2-40B4-BE49-F238E27FC236}">
                <a16:creationId xmlns:a16="http://schemas.microsoft.com/office/drawing/2014/main" id="{66C763D1-54E7-1F4C-9A40-8033FD87C96D}"/>
              </a:ext>
            </a:extLst>
          </p:cNvPr>
          <p:cNvSpPr>
            <a:spLocks noGrp="1"/>
          </p:cNvSpPr>
          <p:nvPr>
            <p:ph type="pic" sz="quarter" idx="10"/>
          </p:nvPr>
        </p:nvSpPr>
        <p:spPr>
          <a:xfrm>
            <a:off x="6049963" y="1250950"/>
            <a:ext cx="5303837" cy="4819111"/>
          </a:xfrm>
        </p:spPr>
        <p:txBody>
          <a:bodyPr/>
          <a:lstStyle/>
          <a:p>
            <a:endParaRPr lang="en-US" dirty="0"/>
          </a:p>
        </p:txBody>
      </p:sp>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838200" y="365125"/>
            <a:ext cx="10515600" cy="886159"/>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5C8021D-5040-E443-B438-B5DF5DB17BBB}"/>
              </a:ext>
            </a:extLst>
          </p:cNvPr>
          <p:cNvSpPr>
            <a:spLocks noGrp="1"/>
          </p:cNvSpPr>
          <p:nvPr>
            <p:ph idx="1"/>
          </p:nvPr>
        </p:nvSpPr>
        <p:spPr>
          <a:xfrm>
            <a:off x="838200" y="1250951"/>
            <a:ext cx="5085945" cy="481911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2834D01E-6CB8-1249-81B3-25653B4BA0D6}"/>
              </a:ext>
            </a:extLst>
          </p:cNvPr>
          <p:cNvGrpSpPr/>
          <p:nvPr userDrawn="1"/>
        </p:nvGrpSpPr>
        <p:grpSpPr>
          <a:xfrm>
            <a:off x="818077" y="6150250"/>
            <a:ext cx="5366823" cy="555752"/>
            <a:chOff x="818077" y="6150250"/>
            <a:chExt cx="5366823" cy="555752"/>
          </a:xfrm>
        </p:grpSpPr>
        <p:sp>
          <p:nvSpPr>
            <p:cNvPr id="12" name="Pie 11">
              <a:extLst>
                <a:ext uri="{FF2B5EF4-FFF2-40B4-BE49-F238E27FC236}">
                  <a16:creationId xmlns:a16="http://schemas.microsoft.com/office/drawing/2014/main" id="{C6036C13-B4DC-8A4E-8520-F22F6118BF32}"/>
                </a:ext>
              </a:extLst>
            </p:cNvPr>
            <p:cNvSpPr/>
            <p:nvPr userDrawn="1"/>
          </p:nvSpPr>
          <p:spPr>
            <a:xfrm>
              <a:off x="3912323" y="6150250"/>
              <a:ext cx="2209800" cy="530352"/>
            </a:xfrm>
            <a:prstGeom prst="pie">
              <a:avLst>
                <a:gd name="adj1" fmla="val 0"/>
                <a:gd name="adj2" fmla="val 60105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rapezoid 12">
              <a:extLst>
                <a:ext uri="{FF2B5EF4-FFF2-40B4-BE49-F238E27FC236}">
                  <a16:creationId xmlns:a16="http://schemas.microsoft.com/office/drawing/2014/main" id="{4B84CE83-3E95-F544-A7ED-DCC7C618F4CC}"/>
                </a:ext>
              </a:extLst>
            </p:cNvPr>
            <p:cNvSpPr/>
            <p:nvPr userDrawn="1"/>
          </p:nvSpPr>
          <p:spPr>
            <a:xfrm flipV="1">
              <a:off x="830777" y="6416124"/>
              <a:ext cx="4249223" cy="264478"/>
            </a:xfrm>
            <a:prstGeom prst="trapezoid">
              <a:avLst>
                <a:gd name="adj" fmla="val 181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CB4B1D6-6668-C848-84BA-D6151A91F099}"/>
                </a:ext>
              </a:extLst>
            </p:cNvPr>
            <p:cNvSpPr txBox="1"/>
            <p:nvPr userDrawn="1"/>
          </p:nvSpPr>
          <p:spPr>
            <a:xfrm>
              <a:off x="818077" y="6228948"/>
              <a:ext cx="5366823" cy="477054"/>
            </a:xfrm>
            <a:prstGeom prst="rect">
              <a:avLst/>
            </a:prstGeom>
            <a:noFill/>
          </p:spPr>
          <p:txBody>
            <a:bodyPr wrap="square" rtlCol="0">
              <a:spAutoFit/>
            </a:bodyPr>
            <a:lstStyle/>
            <a:p>
              <a:pPr>
                <a:lnSpc>
                  <a:spcPts val="1500"/>
                </a:lnSpc>
              </a:pPr>
              <a:r>
                <a:rPr lang="en-US" sz="1800" b="1" dirty="0">
                  <a:solidFill>
                    <a:schemeClr val="accent2"/>
                  </a:solidFill>
                  <a:latin typeface="Times New Roman" panose="02020603050405020304" pitchFamily="18" charset="0"/>
                  <a:cs typeface="Times New Roman" panose="02020603050405020304" pitchFamily="18" charset="0"/>
                </a:rPr>
                <a:t>APUS Lab</a:t>
              </a:r>
            </a:p>
            <a:p>
              <a:pPr>
                <a:lnSpc>
                  <a:spcPts val="1500"/>
                </a:lnSpc>
              </a:pPr>
              <a:r>
                <a:rPr lang="en-US" sz="1600" b="1" dirty="0">
                  <a:solidFill>
                    <a:schemeClr val="bg1"/>
                  </a:solidFill>
                  <a:latin typeface="Times New Roman" panose="02020603050405020304" pitchFamily="18" charset="0"/>
                  <a:cs typeface="Times New Roman" panose="02020603050405020304" pitchFamily="18" charset="0"/>
                </a:rPr>
                <a:t>A</a:t>
              </a:r>
              <a:r>
                <a:rPr lang="en-US" sz="1600" dirty="0">
                  <a:solidFill>
                    <a:schemeClr val="bg2"/>
                  </a:solidFill>
                  <a:latin typeface="Times New Roman" panose="02020603050405020304" pitchFamily="18" charset="0"/>
                  <a:cs typeface="Times New Roman" panose="02020603050405020304" pitchFamily="18" charset="0"/>
                </a:rPr>
                <a:t>erospace multi-</a:t>
              </a:r>
              <a:r>
                <a:rPr lang="en-US" sz="1600" b="1" dirty="0">
                  <a:solidFill>
                    <a:schemeClr val="bg1"/>
                  </a:solidFill>
                  <a:latin typeface="Times New Roman" panose="02020603050405020304" pitchFamily="18" charset="0"/>
                  <a:cs typeface="Times New Roman" panose="02020603050405020304" pitchFamily="18" charset="0"/>
                </a:rPr>
                <a:t>P</a:t>
              </a:r>
              <a:r>
                <a:rPr lang="en-US" sz="1600" dirty="0">
                  <a:solidFill>
                    <a:schemeClr val="bg2"/>
                  </a:solidFill>
                  <a:latin typeface="Times New Roman" panose="02020603050405020304" pitchFamily="18" charset="0"/>
                  <a:cs typeface="Times New Roman" panose="02020603050405020304" pitchFamily="18" charset="0"/>
                </a:rPr>
                <a:t>hysical and </a:t>
              </a:r>
              <a:r>
                <a:rPr lang="en-US" sz="1600" b="1" dirty="0">
                  <a:solidFill>
                    <a:schemeClr val="bg1"/>
                  </a:solidFill>
                  <a:latin typeface="Times New Roman" panose="02020603050405020304" pitchFamily="18" charset="0"/>
                  <a:cs typeface="Times New Roman" panose="02020603050405020304" pitchFamily="18" charset="0"/>
                </a:rPr>
                <a:t>U</a:t>
              </a:r>
              <a:r>
                <a:rPr lang="en-US" sz="1600" dirty="0">
                  <a:solidFill>
                    <a:schemeClr val="bg2"/>
                  </a:solidFill>
                  <a:latin typeface="Times New Roman" panose="02020603050405020304" pitchFamily="18" charset="0"/>
                  <a:cs typeface="Times New Roman" panose="02020603050405020304" pitchFamily="18" charset="0"/>
                </a:rPr>
                <a:t>nconventional </a:t>
              </a:r>
              <a:r>
                <a:rPr lang="en-US" sz="1600" b="1" dirty="0">
                  <a:solidFill>
                    <a:schemeClr val="bg1"/>
                  </a:solidFill>
                  <a:latin typeface="Times New Roman" panose="02020603050405020304" pitchFamily="18" charset="0"/>
                  <a:cs typeface="Times New Roman" panose="02020603050405020304" pitchFamily="18" charset="0"/>
                </a:rPr>
                <a:t>S</a:t>
              </a:r>
              <a:r>
                <a:rPr lang="en-US" sz="1600" dirty="0">
                  <a:solidFill>
                    <a:schemeClr val="bg2"/>
                  </a:solidFill>
                  <a:latin typeface="Times New Roman" panose="02020603050405020304" pitchFamily="18" charset="0"/>
                  <a:cs typeface="Times New Roman" panose="02020603050405020304" pitchFamily="18" charset="0"/>
                </a:rPr>
                <a:t>ystems</a:t>
              </a:r>
            </a:p>
          </p:txBody>
        </p:sp>
      </p:grpSp>
      <p:sp>
        <p:nvSpPr>
          <p:cNvPr id="16" name="TextBox 15">
            <a:extLst>
              <a:ext uri="{FF2B5EF4-FFF2-40B4-BE49-F238E27FC236}">
                <a16:creationId xmlns:a16="http://schemas.microsoft.com/office/drawing/2014/main" id="{2366B294-3443-6440-A110-233F1E9DAF91}"/>
              </a:ext>
            </a:extLst>
          </p:cNvPr>
          <p:cNvSpPr txBox="1"/>
          <p:nvPr userDrawn="1"/>
        </p:nvSpPr>
        <p:spPr>
          <a:xfrm>
            <a:off x="11579087" y="6434002"/>
            <a:ext cx="508332" cy="369332"/>
          </a:xfrm>
          <a:prstGeom prst="rect">
            <a:avLst/>
          </a:prstGeom>
          <a:noFill/>
        </p:spPr>
        <p:txBody>
          <a:bodyPr wrap="square" rtlCol="0">
            <a:spAutoFit/>
          </a:bodyPr>
          <a:lstStyle/>
          <a:p>
            <a:fld id="{5F9333AD-0B20-3A48-824A-12A7105536BE}" type="slidenum">
              <a:rPr lang="en-US" smtClean="0">
                <a:solidFill>
                  <a:schemeClr val="bg1"/>
                </a:solidFill>
              </a:rPr>
              <a:t>‹#›</a:t>
            </a:fld>
            <a:endParaRPr lang="en-US" dirty="0">
              <a:solidFill>
                <a:schemeClr val="bg1"/>
              </a:solidFill>
            </a:endParaRPr>
          </a:p>
        </p:txBody>
      </p:sp>
      <p:pic>
        <p:nvPicPr>
          <p:cNvPr id="17" name="Picture 16">
            <a:extLst>
              <a:ext uri="{FF2B5EF4-FFF2-40B4-BE49-F238E27FC236}">
                <a16:creationId xmlns:a16="http://schemas.microsoft.com/office/drawing/2014/main" id="{3EA7AAD6-A5EF-B34F-8F3F-B5511BF0DF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552" r="1093"/>
          <a:stretch/>
        </p:blipFill>
        <p:spPr>
          <a:xfrm>
            <a:off x="6758610" y="6190917"/>
            <a:ext cx="3438938" cy="553116"/>
          </a:xfrm>
          <a:prstGeom prst="rect">
            <a:avLst/>
          </a:prstGeom>
        </p:spPr>
      </p:pic>
    </p:spTree>
    <p:extLst>
      <p:ext uri="{BB962C8B-B14F-4D97-AF65-F5344CB8AC3E}">
        <p14:creationId xmlns:p14="http://schemas.microsoft.com/office/powerpoint/2010/main" val="3278969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lan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4D60FE-FBA9-4746-9748-DF7AB237E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0323" y="4003206"/>
            <a:ext cx="2411555" cy="2864733"/>
          </a:xfrm>
          <a:prstGeom prst="rect">
            <a:avLst/>
          </a:prstGeom>
        </p:spPr>
      </p:pic>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838200" y="365125"/>
            <a:ext cx="10515600" cy="886159"/>
          </a:xfrm>
          <a:prstGeom prst="rect">
            <a:avLst/>
          </a:prstGeom>
        </p:spPr>
        <p:txBody>
          <a:bodyPr/>
          <a:lstStyle/>
          <a:p>
            <a:r>
              <a:rPr lang="en-US" dirty="0"/>
              <a:t>Click to edit Master title style</a:t>
            </a:r>
          </a:p>
        </p:txBody>
      </p:sp>
      <p:grpSp>
        <p:nvGrpSpPr>
          <p:cNvPr id="11" name="Group 10">
            <a:extLst>
              <a:ext uri="{FF2B5EF4-FFF2-40B4-BE49-F238E27FC236}">
                <a16:creationId xmlns:a16="http://schemas.microsoft.com/office/drawing/2014/main" id="{2834D01E-6CB8-1249-81B3-25653B4BA0D6}"/>
              </a:ext>
            </a:extLst>
          </p:cNvPr>
          <p:cNvGrpSpPr/>
          <p:nvPr userDrawn="1"/>
        </p:nvGrpSpPr>
        <p:grpSpPr>
          <a:xfrm>
            <a:off x="818077" y="6150250"/>
            <a:ext cx="5366823" cy="555752"/>
            <a:chOff x="818077" y="6150250"/>
            <a:chExt cx="5366823" cy="555752"/>
          </a:xfrm>
        </p:grpSpPr>
        <p:sp>
          <p:nvSpPr>
            <p:cNvPr id="12" name="Pie 11">
              <a:extLst>
                <a:ext uri="{FF2B5EF4-FFF2-40B4-BE49-F238E27FC236}">
                  <a16:creationId xmlns:a16="http://schemas.microsoft.com/office/drawing/2014/main" id="{C6036C13-B4DC-8A4E-8520-F22F6118BF32}"/>
                </a:ext>
              </a:extLst>
            </p:cNvPr>
            <p:cNvSpPr/>
            <p:nvPr userDrawn="1"/>
          </p:nvSpPr>
          <p:spPr>
            <a:xfrm>
              <a:off x="3912323" y="6150250"/>
              <a:ext cx="2209800" cy="530352"/>
            </a:xfrm>
            <a:prstGeom prst="pie">
              <a:avLst>
                <a:gd name="adj1" fmla="val 0"/>
                <a:gd name="adj2" fmla="val 60105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rapezoid 12">
              <a:extLst>
                <a:ext uri="{FF2B5EF4-FFF2-40B4-BE49-F238E27FC236}">
                  <a16:creationId xmlns:a16="http://schemas.microsoft.com/office/drawing/2014/main" id="{4B84CE83-3E95-F544-A7ED-DCC7C618F4CC}"/>
                </a:ext>
              </a:extLst>
            </p:cNvPr>
            <p:cNvSpPr/>
            <p:nvPr userDrawn="1"/>
          </p:nvSpPr>
          <p:spPr>
            <a:xfrm flipV="1">
              <a:off x="830777" y="6416124"/>
              <a:ext cx="4249223" cy="264478"/>
            </a:xfrm>
            <a:prstGeom prst="trapezoid">
              <a:avLst>
                <a:gd name="adj" fmla="val 181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CB4B1D6-6668-C848-84BA-D6151A91F099}"/>
                </a:ext>
              </a:extLst>
            </p:cNvPr>
            <p:cNvSpPr txBox="1"/>
            <p:nvPr userDrawn="1"/>
          </p:nvSpPr>
          <p:spPr>
            <a:xfrm>
              <a:off x="818077" y="6228948"/>
              <a:ext cx="5366823" cy="477054"/>
            </a:xfrm>
            <a:prstGeom prst="rect">
              <a:avLst/>
            </a:prstGeom>
            <a:noFill/>
          </p:spPr>
          <p:txBody>
            <a:bodyPr wrap="square" rtlCol="0">
              <a:spAutoFit/>
            </a:bodyPr>
            <a:lstStyle/>
            <a:p>
              <a:pPr>
                <a:lnSpc>
                  <a:spcPts val="1500"/>
                </a:lnSpc>
              </a:pPr>
              <a:r>
                <a:rPr lang="en-US" sz="1800" b="1" dirty="0">
                  <a:solidFill>
                    <a:schemeClr val="accent2"/>
                  </a:solidFill>
                  <a:latin typeface="Times New Roman" panose="02020603050405020304" pitchFamily="18" charset="0"/>
                  <a:cs typeface="Times New Roman" panose="02020603050405020304" pitchFamily="18" charset="0"/>
                </a:rPr>
                <a:t>APUS Lab</a:t>
              </a:r>
            </a:p>
            <a:p>
              <a:pPr>
                <a:lnSpc>
                  <a:spcPts val="1500"/>
                </a:lnSpc>
              </a:pPr>
              <a:r>
                <a:rPr lang="en-US" sz="1600" b="1" dirty="0">
                  <a:solidFill>
                    <a:schemeClr val="bg1"/>
                  </a:solidFill>
                  <a:latin typeface="Times New Roman" panose="02020603050405020304" pitchFamily="18" charset="0"/>
                  <a:cs typeface="Times New Roman" panose="02020603050405020304" pitchFamily="18" charset="0"/>
                </a:rPr>
                <a:t>A</a:t>
              </a:r>
              <a:r>
                <a:rPr lang="en-US" sz="1600" dirty="0">
                  <a:solidFill>
                    <a:schemeClr val="bg2"/>
                  </a:solidFill>
                  <a:latin typeface="Times New Roman" panose="02020603050405020304" pitchFamily="18" charset="0"/>
                  <a:cs typeface="Times New Roman" panose="02020603050405020304" pitchFamily="18" charset="0"/>
                </a:rPr>
                <a:t>erospace multi-</a:t>
              </a:r>
              <a:r>
                <a:rPr lang="en-US" sz="1600" b="1" dirty="0">
                  <a:solidFill>
                    <a:schemeClr val="bg1"/>
                  </a:solidFill>
                  <a:latin typeface="Times New Roman" panose="02020603050405020304" pitchFamily="18" charset="0"/>
                  <a:cs typeface="Times New Roman" panose="02020603050405020304" pitchFamily="18" charset="0"/>
                </a:rPr>
                <a:t>P</a:t>
              </a:r>
              <a:r>
                <a:rPr lang="en-US" sz="1600" dirty="0">
                  <a:solidFill>
                    <a:schemeClr val="bg2"/>
                  </a:solidFill>
                  <a:latin typeface="Times New Roman" panose="02020603050405020304" pitchFamily="18" charset="0"/>
                  <a:cs typeface="Times New Roman" panose="02020603050405020304" pitchFamily="18" charset="0"/>
                </a:rPr>
                <a:t>hysical and </a:t>
              </a:r>
              <a:r>
                <a:rPr lang="en-US" sz="1600" b="1" dirty="0">
                  <a:solidFill>
                    <a:schemeClr val="bg1"/>
                  </a:solidFill>
                  <a:latin typeface="Times New Roman" panose="02020603050405020304" pitchFamily="18" charset="0"/>
                  <a:cs typeface="Times New Roman" panose="02020603050405020304" pitchFamily="18" charset="0"/>
                </a:rPr>
                <a:t>U</a:t>
              </a:r>
              <a:r>
                <a:rPr lang="en-US" sz="1600" dirty="0">
                  <a:solidFill>
                    <a:schemeClr val="bg2"/>
                  </a:solidFill>
                  <a:latin typeface="Times New Roman" panose="02020603050405020304" pitchFamily="18" charset="0"/>
                  <a:cs typeface="Times New Roman" panose="02020603050405020304" pitchFamily="18" charset="0"/>
                </a:rPr>
                <a:t>nconventional </a:t>
              </a:r>
              <a:r>
                <a:rPr lang="en-US" sz="1600" b="1" dirty="0">
                  <a:solidFill>
                    <a:schemeClr val="bg1"/>
                  </a:solidFill>
                  <a:latin typeface="Times New Roman" panose="02020603050405020304" pitchFamily="18" charset="0"/>
                  <a:cs typeface="Times New Roman" panose="02020603050405020304" pitchFamily="18" charset="0"/>
                </a:rPr>
                <a:t>S</a:t>
              </a:r>
              <a:r>
                <a:rPr lang="en-US" sz="1600" dirty="0">
                  <a:solidFill>
                    <a:schemeClr val="bg2"/>
                  </a:solidFill>
                  <a:latin typeface="Times New Roman" panose="02020603050405020304" pitchFamily="18" charset="0"/>
                  <a:cs typeface="Times New Roman" panose="02020603050405020304" pitchFamily="18" charset="0"/>
                </a:rPr>
                <a:t>ystems</a:t>
              </a:r>
            </a:p>
          </p:txBody>
        </p:sp>
      </p:grpSp>
      <p:sp>
        <p:nvSpPr>
          <p:cNvPr id="16" name="TextBox 15">
            <a:extLst>
              <a:ext uri="{FF2B5EF4-FFF2-40B4-BE49-F238E27FC236}">
                <a16:creationId xmlns:a16="http://schemas.microsoft.com/office/drawing/2014/main" id="{2366B294-3443-6440-A110-233F1E9DAF91}"/>
              </a:ext>
            </a:extLst>
          </p:cNvPr>
          <p:cNvSpPr txBox="1"/>
          <p:nvPr userDrawn="1"/>
        </p:nvSpPr>
        <p:spPr>
          <a:xfrm>
            <a:off x="11579087" y="6434002"/>
            <a:ext cx="508332" cy="369332"/>
          </a:xfrm>
          <a:prstGeom prst="rect">
            <a:avLst/>
          </a:prstGeom>
          <a:noFill/>
        </p:spPr>
        <p:txBody>
          <a:bodyPr wrap="square" rtlCol="0">
            <a:spAutoFit/>
          </a:bodyPr>
          <a:lstStyle/>
          <a:p>
            <a:fld id="{5F9333AD-0B20-3A48-824A-12A7105536BE}" type="slidenum">
              <a:rPr lang="en-US" smtClean="0">
                <a:solidFill>
                  <a:schemeClr val="bg1"/>
                </a:solidFill>
              </a:rPr>
              <a:t>‹#›</a:t>
            </a:fld>
            <a:endParaRPr lang="en-US" dirty="0">
              <a:solidFill>
                <a:schemeClr val="bg1"/>
              </a:solidFill>
            </a:endParaRPr>
          </a:p>
        </p:txBody>
      </p:sp>
      <p:pic>
        <p:nvPicPr>
          <p:cNvPr id="10" name="Picture 9">
            <a:extLst>
              <a:ext uri="{FF2B5EF4-FFF2-40B4-BE49-F238E27FC236}">
                <a16:creationId xmlns:a16="http://schemas.microsoft.com/office/drawing/2014/main" id="{46B8B85E-FC6A-FD40-B4AA-908447759A4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552" r="1093"/>
          <a:stretch/>
        </p:blipFill>
        <p:spPr>
          <a:xfrm>
            <a:off x="6758610" y="6190917"/>
            <a:ext cx="3438938" cy="553116"/>
          </a:xfrm>
          <a:prstGeom prst="rect">
            <a:avLst/>
          </a:prstGeom>
        </p:spPr>
      </p:pic>
    </p:spTree>
    <p:extLst>
      <p:ext uri="{BB962C8B-B14F-4D97-AF65-F5344CB8AC3E}">
        <p14:creationId xmlns:p14="http://schemas.microsoft.com/office/powerpoint/2010/main" val="212885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mor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838200" y="365125"/>
            <a:ext cx="10515600" cy="886159"/>
          </a:xfrm>
          <a:prstGeom prst="rect">
            <a:avLst/>
          </a:prstGeom>
        </p:spPr>
        <p:txBody>
          <a:bodyPr/>
          <a:lstStyle/>
          <a:p>
            <a:r>
              <a:rPr lang="en-US" dirty="0"/>
              <a:t>Click to edit Master title style</a:t>
            </a:r>
          </a:p>
        </p:txBody>
      </p:sp>
      <p:grpSp>
        <p:nvGrpSpPr>
          <p:cNvPr id="11" name="Group 10">
            <a:extLst>
              <a:ext uri="{FF2B5EF4-FFF2-40B4-BE49-F238E27FC236}">
                <a16:creationId xmlns:a16="http://schemas.microsoft.com/office/drawing/2014/main" id="{2834D01E-6CB8-1249-81B3-25653B4BA0D6}"/>
              </a:ext>
            </a:extLst>
          </p:cNvPr>
          <p:cNvGrpSpPr/>
          <p:nvPr userDrawn="1"/>
        </p:nvGrpSpPr>
        <p:grpSpPr>
          <a:xfrm>
            <a:off x="818077" y="6150250"/>
            <a:ext cx="5366823" cy="555752"/>
            <a:chOff x="818077" y="6150250"/>
            <a:chExt cx="5366823" cy="555752"/>
          </a:xfrm>
        </p:grpSpPr>
        <p:sp>
          <p:nvSpPr>
            <p:cNvPr id="12" name="Pie 11">
              <a:extLst>
                <a:ext uri="{FF2B5EF4-FFF2-40B4-BE49-F238E27FC236}">
                  <a16:creationId xmlns:a16="http://schemas.microsoft.com/office/drawing/2014/main" id="{C6036C13-B4DC-8A4E-8520-F22F6118BF32}"/>
                </a:ext>
              </a:extLst>
            </p:cNvPr>
            <p:cNvSpPr/>
            <p:nvPr userDrawn="1"/>
          </p:nvSpPr>
          <p:spPr>
            <a:xfrm>
              <a:off x="3912323" y="6150250"/>
              <a:ext cx="2209800" cy="530352"/>
            </a:xfrm>
            <a:prstGeom prst="pie">
              <a:avLst>
                <a:gd name="adj1" fmla="val 0"/>
                <a:gd name="adj2" fmla="val 60105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rapezoid 12">
              <a:extLst>
                <a:ext uri="{FF2B5EF4-FFF2-40B4-BE49-F238E27FC236}">
                  <a16:creationId xmlns:a16="http://schemas.microsoft.com/office/drawing/2014/main" id="{4B84CE83-3E95-F544-A7ED-DCC7C618F4CC}"/>
                </a:ext>
              </a:extLst>
            </p:cNvPr>
            <p:cNvSpPr/>
            <p:nvPr userDrawn="1"/>
          </p:nvSpPr>
          <p:spPr>
            <a:xfrm flipV="1">
              <a:off x="830777" y="6416124"/>
              <a:ext cx="4249223" cy="264478"/>
            </a:xfrm>
            <a:prstGeom prst="trapezoid">
              <a:avLst>
                <a:gd name="adj" fmla="val 181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CB4B1D6-6668-C848-84BA-D6151A91F099}"/>
                </a:ext>
              </a:extLst>
            </p:cNvPr>
            <p:cNvSpPr txBox="1"/>
            <p:nvPr userDrawn="1"/>
          </p:nvSpPr>
          <p:spPr>
            <a:xfrm>
              <a:off x="818077" y="6228948"/>
              <a:ext cx="5366823" cy="477054"/>
            </a:xfrm>
            <a:prstGeom prst="rect">
              <a:avLst/>
            </a:prstGeom>
            <a:noFill/>
          </p:spPr>
          <p:txBody>
            <a:bodyPr wrap="square" rtlCol="0">
              <a:spAutoFit/>
            </a:bodyPr>
            <a:lstStyle/>
            <a:p>
              <a:pPr>
                <a:lnSpc>
                  <a:spcPts val="1500"/>
                </a:lnSpc>
              </a:pPr>
              <a:r>
                <a:rPr lang="en-US" sz="1800" b="1" dirty="0">
                  <a:solidFill>
                    <a:schemeClr val="accent2"/>
                  </a:solidFill>
                  <a:latin typeface="Times New Roman" panose="02020603050405020304" pitchFamily="18" charset="0"/>
                  <a:cs typeface="Times New Roman" panose="02020603050405020304" pitchFamily="18" charset="0"/>
                </a:rPr>
                <a:t>APUS Lab</a:t>
              </a:r>
            </a:p>
            <a:p>
              <a:pPr>
                <a:lnSpc>
                  <a:spcPts val="1500"/>
                </a:lnSpc>
              </a:pPr>
              <a:r>
                <a:rPr lang="en-US" sz="1600" b="1" dirty="0">
                  <a:solidFill>
                    <a:schemeClr val="bg1"/>
                  </a:solidFill>
                  <a:latin typeface="Times New Roman" panose="02020603050405020304" pitchFamily="18" charset="0"/>
                  <a:cs typeface="Times New Roman" panose="02020603050405020304" pitchFamily="18" charset="0"/>
                </a:rPr>
                <a:t>A</a:t>
              </a:r>
              <a:r>
                <a:rPr lang="en-US" sz="1600" dirty="0">
                  <a:solidFill>
                    <a:schemeClr val="bg2"/>
                  </a:solidFill>
                  <a:latin typeface="Times New Roman" panose="02020603050405020304" pitchFamily="18" charset="0"/>
                  <a:cs typeface="Times New Roman" panose="02020603050405020304" pitchFamily="18" charset="0"/>
                </a:rPr>
                <a:t>erospace multi-</a:t>
              </a:r>
              <a:r>
                <a:rPr lang="en-US" sz="1600" b="1" dirty="0">
                  <a:solidFill>
                    <a:schemeClr val="bg1"/>
                  </a:solidFill>
                  <a:latin typeface="Times New Roman" panose="02020603050405020304" pitchFamily="18" charset="0"/>
                  <a:cs typeface="Times New Roman" panose="02020603050405020304" pitchFamily="18" charset="0"/>
                </a:rPr>
                <a:t>P</a:t>
              </a:r>
              <a:r>
                <a:rPr lang="en-US" sz="1600" dirty="0">
                  <a:solidFill>
                    <a:schemeClr val="bg2"/>
                  </a:solidFill>
                  <a:latin typeface="Times New Roman" panose="02020603050405020304" pitchFamily="18" charset="0"/>
                  <a:cs typeface="Times New Roman" panose="02020603050405020304" pitchFamily="18" charset="0"/>
                </a:rPr>
                <a:t>hysical and </a:t>
              </a:r>
              <a:r>
                <a:rPr lang="en-US" sz="1600" b="1" dirty="0">
                  <a:solidFill>
                    <a:schemeClr val="bg1"/>
                  </a:solidFill>
                  <a:latin typeface="Times New Roman" panose="02020603050405020304" pitchFamily="18" charset="0"/>
                  <a:cs typeface="Times New Roman" panose="02020603050405020304" pitchFamily="18" charset="0"/>
                </a:rPr>
                <a:t>U</a:t>
              </a:r>
              <a:r>
                <a:rPr lang="en-US" sz="1600" dirty="0">
                  <a:solidFill>
                    <a:schemeClr val="bg2"/>
                  </a:solidFill>
                  <a:latin typeface="Times New Roman" panose="02020603050405020304" pitchFamily="18" charset="0"/>
                  <a:cs typeface="Times New Roman" panose="02020603050405020304" pitchFamily="18" charset="0"/>
                </a:rPr>
                <a:t>nconventional </a:t>
              </a:r>
              <a:r>
                <a:rPr lang="en-US" sz="1600" b="1" dirty="0">
                  <a:solidFill>
                    <a:schemeClr val="bg1"/>
                  </a:solidFill>
                  <a:latin typeface="Times New Roman" panose="02020603050405020304" pitchFamily="18" charset="0"/>
                  <a:cs typeface="Times New Roman" panose="02020603050405020304" pitchFamily="18" charset="0"/>
                </a:rPr>
                <a:t>S</a:t>
              </a:r>
              <a:r>
                <a:rPr lang="en-US" sz="1600" dirty="0">
                  <a:solidFill>
                    <a:schemeClr val="bg2"/>
                  </a:solidFill>
                  <a:latin typeface="Times New Roman" panose="02020603050405020304" pitchFamily="18" charset="0"/>
                  <a:cs typeface="Times New Roman" panose="02020603050405020304" pitchFamily="18" charset="0"/>
                </a:rPr>
                <a:t>ystems</a:t>
              </a:r>
            </a:p>
          </p:txBody>
        </p:sp>
      </p:grpSp>
      <p:sp>
        <p:nvSpPr>
          <p:cNvPr id="16" name="TextBox 15">
            <a:extLst>
              <a:ext uri="{FF2B5EF4-FFF2-40B4-BE49-F238E27FC236}">
                <a16:creationId xmlns:a16="http://schemas.microsoft.com/office/drawing/2014/main" id="{2366B294-3443-6440-A110-233F1E9DAF91}"/>
              </a:ext>
            </a:extLst>
          </p:cNvPr>
          <p:cNvSpPr txBox="1"/>
          <p:nvPr userDrawn="1"/>
        </p:nvSpPr>
        <p:spPr>
          <a:xfrm>
            <a:off x="11579087" y="6434002"/>
            <a:ext cx="508332" cy="369332"/>
          </a:xfrm>
          <a:prstGeom prst="rect">
            <a:avLst/>
          </a:prstGeom>
          <a:noFill/>
        </p:spPr>
        <p:txBody>
          <a:bodyPr wrap="square" rtlCol="0">
            <a:spAutoFit/>
          </a:bodyPr>
          <a:lstStyle/>
          <a:p>
            <a:fld id="{5F9333AD-0B20-3A48-824A-12A7105536BE}" type="slidenum">
              <a:rPr lang="en-US" smtClean="0">
                <a:solidFill>
                  <a:schemeClr val="tx2"/>
                </a:solidFill>
              </a:rPr>
              <a:t>‹#›</a:t>
            </a:fld>
            <a:endParaRPr lang="en-US" dirty="0">
              <a:solidFill>
                <a:schemeClr val="tx2"/>
              </a:solidFill>
            </a:endParaRPr>
          </a:p>
        </p:txBody>
      </p:sp>
    </p:spTree>
    <p:extLst>
      <p:ext uri="{BB962C8B-B14F-4D97-AF65-F5344CB8AC3E}">
        <p14:creationId xmlns:p14="http://schemas.microsoft.com/office/powerpoint/2010/main" val="538440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most-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0" y="14990"/>
            <a:ext cx="10515600" cy="360432"/>
          </a:xfrm>
          <a:prstGeom prst="rect">
            <a:avLst/>
          </a:prstGeom>
        </p:spPr>
        <p:txBody>
          <a:bodyPr>
            <a:normAutofit/>
          </a:bodyPr>
          <a:lstStyle>
            <a:lvl1pPr>
              <a:defRPr sz="1800"/>
            </a:lvl1pPr>
          </a:lstStyle>
          <a:p>
            <a:r>
              <a:rPr lang="en-US" dirty="0"/>
              <a:t>Click to edit Master title style</a:t>
            </a:r>
          </a:p>
        </p:txBody>
      </p:sp>
      <p:grpSp>
        <p:nvGrpSpPr>
          <p:cNvPr id="11" name="Group 10">
            <a:extLst>
              <a:ext uri="{FF2B5EF4-FFF2-40B4-BE49-F238E27FC236}">
                <a16:creationId xmlns:a16="http://schemas.microsoft.com/office/drawing/2014/main" id="{2834D01E-6CB8-1249-81B3-25653B4BA0D6}"/>
              </a:ext>
            </a:extLst>
          </p:cNvPr>
          <p:cNvGrpSpPr/>
          <p:nvPr userDrawn="1"/>
        </p:nvGrpSpPr>
        <p:grpSpPr>
          <a:xfrm>
            <a:off x="0" y="6297197"/>
            <a:ext cx="5366823" cy="555752"/>
            <a:chOff x="818077" y="6150250"/>
            <a:chExt cx="5366823" cy="555752"/>
          </a:xfrm>
        </p:grpSpPr>
        <p:sp>
          <p:nvSpPr>
            <p:cNvPr id="12" name="Pie 11">
              <a:extLst>
                <a:ext uri="{FF2B5EF4-FFF2-40B4-BE49-F238E27FC236}">
                  <a16:creationId xmlns:a16="http://schemas.microsoft.com/office/drawing/2014/main" id="{C6036C13-B4DC-8A4E-8520-F22F6118BF32}"/>
                </a:ext>
              </a:extLst>
            </p:cNvPr>
            <p:cNvSpPr/>
            <p:nvPr userDrawn="1"/>
          </p:nvSpPr>
          <p:spPr>
            <a:xfrm>
              <a:off x="3912323" y="6150250"/>
              <a:ext cx="2209800" cy="530352"/>
            </a:xfrm>
            <a:prstGeom prst="pie">
              <a:avLst>
                <a:gd name="adj1" fmla="val 0"/>
                <a:gd name="adj2" fmla="val 60105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rapezoid 12">
              <a:extLst>
                <a:ext uri="{FF2B5EF4-FFF2-40B4-BE49-F238E27FC236}">
                  <a16:creationId xmlns:a16="http://schemas.microsoft.com/office/drawing/2014/main" id="{4B84CE83-3E95-F544-A7ED-DCC7C618F4CC}"/>
                </a:ext>
              </a:extLst>
            </p:cNvPr>
            <p:cNvSpPr/>
            <p:nvPr userDrawn="1"/>
          </p:nvSpPr>
          <p:spPr>
            <a:xfrm flipV="1">
              <a:off x="830777" y="6416124"/>
              <a:ext cx="4249223" cy="264478"/>
            </a:xfrm>
            <a:prstGeom prst="trapezoid">
              <a:avLst>
                <a:gd name="adj" fmla="val 181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CB4B1D6-6668-C848-84BA-D6151A91F099}"/>
                </a:ext>
              </a:extLst>
            </p:cNvPr>
            <p:cNvSpPr txBox="1"/>
            <p:nvPr userDrawn="1"/>
          </p:nvSpPr>
          <p:spPr>
            <a:xfrm>
              <a:off x="818077" y="6228948"/>
              <a:ext cx="5366823" cy="477054"/>
            </a:xfrm>
            <a:prstGeom prst="rect">
              <a:avLst/>
            </a:prstGeom>
            <a:noFill/>
          </p:spPr>
          <p:txBody>
            <a:bodyPr wrap="square" rtlCol="0">
              <a:spAutoFit/>
            </a:bodyPr>
            <a:lstStyle/>
            <a:p>
              <a:pPr>
                <a:lnSpc>
                  <a:spcPts val="1500"/>
                </a:lnSpc>
              </a:pPr>
              <a:r>
                <a:rPr lang="en-US" sz="1800" b="1" dirty="0">
                  <a:solidFill>
                    <a:schemeClr val="accent2"/>
                  </a:solidFill>
                  <a:latin typeface="Times New Roman" panose="02020603050405020304" pitchFamily="18" charset="0"/>
                  <a:cs typeface="Times New Roman" panose="02020603050405020304" pitchFamily="18" charset="0"/>
                </a:rPr>
                <a:t>APUS Lab</a:t>
              </a:r>
            </a:p>
            <a:p>
              <a:pPr>
                <a:lnSpc>
                  <a:spcPts val="1500"/>
                </a:lnSpc>
              </a:pPr>
              <a:r>
                <a:rPr lang="en-US" sz="1600" b="1" dirty="0">
                  <a:solidFill>
                    <a:schemeClr val="bg1"/>
                  </a:solidFill>
                  <a:latin typeface="Times New Roman" panose="02020603050405020304" pitchFamily="18" charset="0"/>
                  <a:cs typeface="Times New Roman" panose="02020603050405020304" pitchFamily="18" charset="0"/>
                </a:rPr>
                <a:t>A</a:t>
              </a:r>
              <a:r>
                <a:rPr lang="en-US" sz="1600" dirty="0">
                  <a:solidFill>
                    <a:schemeClr val="bg2"/>
                  </a:solidFill>
                  <a:latin typeface="Times New Roman" panose="02020603050405020304" pitchFamily="18" charset="0"/>
                  <a:cs typeface="Times New Roman" panose="02020603050405020304" pitchFamily="18" charset="0"/>
                </a:rPr>
                <a:t>erospace multi-</a:t>
              </a:r>
              <a:r>
                <a:rPr lang="en-US" sz="1600" b="1" dirty="0">
                  <a:solidFill>
                    <a:schemeClr val="bg1"/>
                  </a:solidFill>
                  <a:latin typeface="Times New Roman" panose="02020603050405020304" pitchFamily="18" charset="0"/>
                  <a:cs typeface="Times New Roman" panose="02020603050405020304" pitchFamily="18" charset="0"/>
                </a:rPr>
                <a:t>P</a:t>
              </a:r>
              <a:r>
                <a:rPr lang="en-US" sz="1600" dirty="0">
                  <a:solidFill>
                    <a:schemeClr val="bg2"/>
                  </a:solidFill>
                  <a:latin typeface="Times New Roman" panose="02020603050405020304" pitchFamily="18" charset="0"/>
                  <a:cs typeface="Times New Roman" panose="02020603050405020304" pitchFamily="18" charset="0"/>
                </a:rPr>
                <a:t>hysical and </a:t>
              </a:r>
              <a:r>
                <a:rPr lang="en-US" sz="1600" b="1" dirty="0">
                  <a:solidFill>
                    <a:schemeClr val="bg1"/>
                  </a:solidFill>
                  <a:latin typeface="Times New Roman" panose="02020603050405020304" pitchFamily="18" charset="0"/>
                  <a:cs typeface="Times New Roman" panose="02020603050405020304" pitchFamily="18" charset="0"/>
                </a:rPr>
                <a:t>U</a:t>
              </a:r>
              <a:r>
                <a:rPr lang="en-US" sz="1600" dirty="0">
                  <a:solidFill>
                    <a:schemeClr val="bg2"/>
                  </a:solidFill>
                  <a:latin typeface="Times New Roman" panose="02020603050405020304" pitchFamily="18" charset="0"/>
                  <a:cs typeface="Times New Roman" panose="02020603050405020304" pitchFamily="18" charset="0"/>
                </a:rPr>
                <a:t>nconventional </a:t>
              </a:r>
              <a:r>
                <a:rPr lang="en-US" sz="1600" b="1" dirty="0">
                  <a:solidFill>
                    <a:schemeClr val="bg1"/>
                  </a:solidFill>
                  <a:latin typeface="Times New Roman" panose="02020603050405020304" pitchFamily="18" charset="0"/>
                  <a:cs typeface="Times New Roman" panose="02020603050405020304" pitchFamily="18" charset="0"/>
                </a:rPr>
                <a:t>S</a:t>
              </a:r>
              <a:r>
                <a:rPr lang="en-US" sz="1600" dirty="0">
                  <a:solidFill>
                    <a:schemeClr val="bg2"/>
                  </a:solidFill>
                  <a:latin typeface="Times New Roman" panose="02020603050405020304" pitchFamily="18" charset="0"/>
                  <a:cs typeface="Times New Roman" panose="02020603050405020304" pitchFamily="18" charset="0"/>
                </a:rPr>
                <a:t>ystems</a:t>
              </a:r>
            </a:p>
          </p:txBody>
        </p:sp>
      </p:grpSp>
      <p:sp>
        <p:nvSpPr>
          <p:cNvPr id="16" name="TextBox 15">
            <a:extLst>
              <a:ext uri="{FF2B5EF4-FFF2-40B4-BE49-F238E27FC236}">
                <a16:creationId xmlns:a16="http://schemas.microsoft.com/office/drawing/2014/main" id="{2366B294-3443-6440-A110-233F1E9DAF91}"/>
              </a:ext>
            </a:extLst>
          </p:cNvPr>
          <p:cNvSpPr txBox="1"/>
          <p:nvPr userDrawn="1"/>
        </p:nvSpPr>
        <p:spPr>
          <a:xfrm>
            <a:off x="11579087" y="6434002"/>
            <a:ext cx="508332" cy="369332"/>
          </a:xfrm>
          <a:prstGeom prst="rect">
            <a:avLst/>
          </a:prstGeom>
          <a:noFill/>
        </p:spPr>
        <p:txBody>
          <a:bodyPr wrap="square" rtlCol="0">
            <a:spAutoFit/>
          </a:bodyPr>
          <a:lstStyle/>
          <a:p>
            <a:fld id="{5F9333AD-0B20-3A48-824A-12A7105536BE}" type="slidenum">
              <a:rPr lang="en-US" smtClean="0">
                <a:solidFill>
                  <a:schemeClr val="tx2"/>
                </a:solidFill>
              </a:rPr>
              <a:t>‹#›</a:t>
            </a:fld>
            <a:endParaRPr lang="en-US" dirty="0">
              <a:solidFill>
                <a:schemeClr val="tx2"/>
              </a:solidFill>
            </a:endParaRPr>
          </a:p>
        </p:txBody>
      </p:sp>
    </p:spTree>
    <p:extLst>
      <p:ext uri="{BB962C8B-B14F-4D97-AF65-F5344CB8AC3E}">
        <p14:creationId xmlns:p14="http://schemas.microsoft.com/office/powerpoint/2010/main" val="3078570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9896-24B9-D543-BC49-89300DAB7772}"/>
              </a:ext>
            </a:extLst>
          </p:cNvPr>
          <p:cNvSpPr>
            <a:spLocks noGrp="1"/>
          </p:cNvSpPr>
          <p:nvPr>
            <p:ph type="title"/>
          </p:nvPr>
        </p:nvSpPr>
        <p:spPr>
          <a:xfrm>
            <a:off x="1527048" y="1124712"/>
            <a:ext cx="7928237" cy="1675487"/>
          </a:xfrm>
          <a:prstGeom prst="rect">
            <a:avLst/>
          </a:prstGeo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9384264-DB8D-274D-83EB-C183729E5934}"/>
              </a:ext>
            </a:extLst>
          </p:cNvPr>
          <p:cNvSpPr>
            <a:spLocks noGrp="1"/>
          </p:cNvSpPr>
          <p:nvPr>
            <p:ph type="body" idx="1"/>
          </p:nvPr>
        </p:nvSpPr>
        <p:spPr>
          <a:xfrm>
            <a:off x="1527048" y="2800199"/>
            <a:ext cx="7928237" cy="1353512"/>
          </a:xfrm>
        </p:spPr>
        <p:txBody>
          <a:bodyPr/>
          <a:lstStyle>
            <a:lvl1pPr marL="0" indent="0">
              <a:buNone/>
              <a:defRPr sz="2400">
                <a:solidFill>
                  <a:schemeClr val="accent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17373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08BCFF3-ECA6-6946-AAE8-C93D078476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4978" y="134178"/>
            <a:ext cx="5676900" cy="6743700"/>
          </a:xfrm>
          <a:prstGeom prst="rect">
            <a:avLst/>
          </a:prstGeom>
        </p:spPr>
      </p:pic>
      <p:sp>
        <p:nvSpPr>
          <p:cNvPr id="2" name="Title 1">
            <a:extLst>
              <a:ext uri="{FF2B5EF4-FFF2-40B4-BE49-F238E27FC236}">
                <a16:creationId xmlns:a16="http://schemas.microsoft.com/office/drawing/2014/main" id="{9E4E5EF8-3F55-CC40-8877-5D48D7C0631B}"/>
              </a:ext>
            </a:extLst>
          </p:cNvPr>
          <p:cNvSpPr>
            <a:spLocks noGrp="1"/>
          </p:cNvSpPr>
          <p:nvPr>
            <p:ph type="ctrTitle" hasCustomPrompt="1"/>
          </p:nvPr>
        </p:nvSpPr>
        <p:spPr>
          <a:xfrm>
            <a:off x="1524000" y="1122363"/>
            <a:ext cx="9144000" cy="1570961"/>
          </a:xfrm>
          <a:prstGeom prst="rect">
            <a:avLst/>
          </a:prstGeom>
        </p:spPr>
        <p:txBody>
          <a:bodyPr anchor="b">
            <a:normAutofit/>
          </a:bodyPr>
          <a:lstStyle>
            <a:lvl1pPr algn="l">
              <a:defRPr sz="4400">
                <a:solidFill>
                  <a:schemeClr val="accent2"/>
                </a:solidFill>
              </a:defRPr>
            </a:lvl1pPr>
          </a:lstStyle>
          <a:p>
            <a:r>
              <a:rPr lang="en-US" dirty="0"/>
              <a:t>Thank you.</a:t>
            </a:r>
          </a:p>
        </p:txBody>
      </p:sp>
      <p:sp>
        <p:nvSpPr>
          <p:cNvPr id="3" name="Subtitle 2">
            <a:extLst>
              <a:ext uri="{FF2B5EF4-FFF2-40B4-BE49-F238E27FC236}">
                <a16:creationId xmlns:a16="http://schemas.microsoft.com/office/drawing/2014/main" id="{BFD648D3-80FB-6246-9942-F676252E6F93}"/>
              </a:ext>
            </a:extLst>
          </p:cNvPr>
          <p:cNvSpPr>
            <a:spLocks noGrp="1"/>
          </p:cNvSpPr>
          <p:nvPr>
            <p:ph type="subTitle" idx="1" hasCustomPrompt="1"/>
          </p:nvPr>
        </p:nvSpPr>
        <p:spPr>
          <a:xfrm>
            <a:off x="1524000" y="3797665"/>
            <a:ext cx="5139447" cy="127990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information</a:t>
            </a:r>
          </a:p>
        </p:txBody>
      </p:sp>
      <p:sp>
        <p:nvSpPr>
          <p:cNvPr id="18" name="TextBox 17">
            <a:extLst>
              <a:ext uri="{FF2B5EF4-FFF2-40B4-BE49-F238E27FC236}">
                <a16:creationId xmlns:a16="http://schemas.microsoft.com/office/drawing/2014/main" id="{112FB30D-635F-154C-81C7-C45A071CCC04}"/>
              </a:ext>
            </a:extLst>
          </p:cNvPr>
          <p:cNvSpPr txBox="1"/>
          <p:nvPr userDrawn="1"/>
        </p:nvSpPr>
        <p:spPr>
          <a:xfrm>
            <a:off x="11579087" y="6434002"/>
            <a:ext cx="508332" cy="369332"/>
          </a:xfrm>
          <a:prstGeom prst="rect">
            <a:avLst/>
          </a:prstGeom>
          <a:noFill/>
        </p:spPr>
        <p:txBody>
          <a:bodyPr wrap="square" rtlCol="0">
            <a:spAutoFit/>
          </a:bodyPr>
          <a:lstStyle/>
          <a:p>
            <a:fld id="{5F9333AD-0B20-3A48-824A-12A7105536BE}" type="slidenum">
              <a:rPr lang="en-US" smtClean="0">
                <a:solidFill>
                  <a:schemeClr val="bg1"/>
                </a:solidFill>
              </a:rPr>
              <a:t>‹#›</a:t>
            </a:fld>
            <a:endParaRPr lang="en-US" dirty="0">
              <a:solidFill>
                <a:schemeClr val="bg1"/>
              </a:solidFill>
            </a:endParaRPr>
          </a:p>
        </p:txBody>
      </p:sp>
      <p:pic>
        <p:nvPicPr>
          <p:cNvPr id="19" name="Picture 18">
            <a:extLst>
              <a:ext uri="{FF2B5EF4-FFF2-40B4-BE49-F238E27FC236}">
                <a16:creationId xmlns:a16="http://schemas.microsoft.com/office/drawing/2014/main" id="{EA04CBCD-FAC6-0E40-B679-A7C81A9E554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295" b="53432"/>
          <a:stretch/>
        </p:blipFill>
        <p:spPr>
          <a:xfrm>
            <a:off x="1565836" y="5518976"/>
            <a:ext cx="3910171" cy="630936"/>
          </a:xfrm>
          <a:prstGeom prst="rect">
            <a:avLst/>
          </a:prstGeom>
        </p:spPr>
      </p:pic>
      <p:pic>
        <p:nvPicPr>
          <p:cNvPr id="20" name="Picture 19">
            <a:extLst>
              <a:ext uri="{FF2B5EF4-FFF2-40B4-BE49-F238E27FC236}">
                <a16:creationId xmlns:a16="http://schemas.microsoft.com/office/drawing/2014/main" id="{2AB375D7-9FA7-A04C-BE2E-2FE3F6D2F4B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3432" b="3295"/>
          <a:stretch/>
        </p:blipFill>
        <p:spPr>
          <a:xfrm>
            <a:off x="1565835" y="5975152"/>
            <a:ext cx="3910171" cy="630936"/>
          </a:xfrm>
          <a:prstGeom prst="rect">
            <a:avLst/>
          </a:prstGeom>
        </p:spPr>
      </p:pic>
      <p:grpSp>
        <p:nvGrpSpPr>
          <p:cNvPr id="21" name="Group 20">
            <a:extLst>
              <a:ext uri="{FF2B5EF4-FFF2-40B4-BE49-F238E27FC236}">
                <a16:creationId xmlns:a16="http://schemas.microsoft.com/office/drawing/2014/main" id="{ACC6FF84-1351-FD40-A634-EDD3CE74CDF2}"/>
              </a:ext>
            </a:extLst>
          </p:cNvPr>
          <p:cNvGrpSpPr/>
          <p:nvPr userDrawn="1"/>
        </p:nvGrpSpPr>
        <p:grpSpPr>
          <a:xfrm>
            <a:off x="4432400" y="5432857"/>
            <a:ext cx="3436411" cy="972072"/>
            <a:chOff x="431329" y="4249771"/>
            <a:chExt cx="3436411" cy="972072"/>
          </a:xfrm>
        </p:grpSpPr>
        <p:sp>
          <p:nvSpPr>
            <p:cNvPr id="22" name="Trapezoid 21">
              <a:extLst>
                <a:ext uri="{FF2B5EF4-FFF2-40B4-BE49-F238E27FC236}">
                  <a16:creationId xmlns:a16="http://schemas.microsoft.com/office/drawing/2014/main" id="{661B0957-8FEB-3240-B2B0-6FBB097272F3}"/>
                </a:ext>
              </a:extLst>
            </p:cNvPr>
            <p:cNvSpPr/>
            <p:nvPr userDrawn="1"/>
          </p:nvSpPr>
          <p:spPr>
            <a:xfrm flipV="1">
              <a:off x="431329" y="4581925"/>
              <a:ext cx="2337271" cy="630936"/>
            </a:xfrm>
            <a:prstGeom prst="trapezoid">
              <a:avLst>
                <a:gd name="adj" fmla="val 181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B0A503-DC92-8F44-AB25-0A870E011F2D}"/>
                </a:ext>
              </a:extLst>
            </p:cNvPr>
            <p:cNvSpPr/>
            <p:nvPr userDrawn="1"/>
          </p:nvSpPr>
          <p:spPr>
            <a:xfrm rot="21342786">
              <a:off x="2046274" y="4853071"/>
              <a:ext cx="1486353" cy="2051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051E307-3DD4-0941-9FEF-7D30AD325D15}"/>
                </a:ext>
              </a:extLst>
            </p:cNvPr>
            <p:cNvSpPr/>
            <p:nvPr userDrawn="1"/>
          </p:nvSpPr>
          <p:spPr>
            <a:xfrm rot="21231093">
              <a:off x="918419" y="4514559"/>
              <a:ext cx="2949321" cy="2408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A8E18B-44E5-874A-AA1F-F24D5F273A23}"/>
                </a:ext>
              </a:extLst>
            </p:cNvPr>
            <p:cNvSpPr/>
            <p:nvPr userDrawn="1"/>
          </p:nvSpPr>
          <p:spPr>
            <a:xfrm rot="21298941">
              <a:off x="2265533" y="4662925"/>
              <a:ext cx="1486353" cy="2051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E704ECA-36BE-474C-8526-C5C7B46044F5}"/>
                </a:ext>
              </a:extLst>
            </p:cNvPr>
            <p:cNvSpPr/>
            <p:nvPr userDrawn="1"/>
          </p:nvSpPr>
          <p:spPr>
            <a:xfrm>
              <a:off x="1788534" y="5016697"/>
              <a:ext cx="1486353" cy="2051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0F5CB77-72D2-4546-932E-059C5626B119}"/>
                </a:ext>
              </a:extLst>
            </p:cNvPr>
            <p:cNvSpPr txBox="1"/>
            <p:nvPr userDrawn="1"/>
          </p:nvSpPr>
          <p:spPr>
            <a:xfrm>
              <a:off x="475159" y="4249771"/>
              <a:ext cx="3377184" cy="954107"/>
            </a:xfrm>
            <a:prstGeom prst="rect">
              <a:avLst/>
            </a:prstGeom>
            <a:noFill/>
          </p:spPr>
          <p:txBody>
            <a:bodyPr wrap="square" rtlCol="0">
              <a:spAutoFit/>
            </a:bodyPr>
            <a:lstStyle/>
            <a:p>
              <a:r>
                <a:rPr lang="en-US" sz="2000" b="1" dirty="0">
                  <a:solidFill>
                    <a:schemeClr val="accent2"/>
                  </a:solidFill>
                  <a:latin typeface="Times New Roman" panose="02020603050405020304" pitchFamily="18" charset="0"/>
                  <a:cs typeface="Times New Roman" panose="02020603050405020304" pitchFamily="18" charset="0"/>
                </a:rPr>
                <a:t>APUS Lab</a:t>
              </a:r>
            </a:p>
            <a:p>
              <a:r>
                <a:rPr lang="en-US" b="1" dirty="0">
                  <a:solidFill>
                    <a:schemeClr val="bg1"/>
                  </a:solidFill>
                  <a:latin typeface="Times New Roman" panose="02020603050405020304" pitchFamily="18" charset="0"/>
                  <a:cs typeface="Times New Roman" panose="02020603050405020304" pitchFamily="18" charset="0"/>
                </a:rPr>
                <a:t>A</a:t>
              </a:r>
              <a:r>
                <a:rPr lang="en-US" dirty="0">
                  <a:solidFill>
                    <a:schemeClr val="bg2"/>
                  </a:solidFill>
                  <a:latin typeface="Times New Roman" panose="02020603050405020304" pitchFamily="18" charset="0"/>
                  <a:cs typeface="Times New Roman" panose="02020603050405020304" pitchFamily="18" charset="0"/>
                </a:rPr>
                <a:t>erospace multi-</a:t>
              </a:r>
              <a:r>
                <a:rPr lang="en-US" b="1" dirty="0">
                  <a:solidFill>
                    <a:schemeClr val="bg1"/>
                  </a:solidFill>
                  <a:latin typeface="Times New Roman" panose="02020603050405020304" pitchFamily="18" charset="0"/>
                  <a:cs typeface="Times New Roman" panose="02020603050405020304" pitchFamily="18" charset="0"/>
                </a:rPr>
                <a:t>P</a:t>
              </a:r>
              <a:r>
                <a:rPr lang="en-US" dirty="0">
                  <a:solidFill>
                    <a:schemeClr val="bg2"/>
                  </a:solidFill>
                  <a:latin typeface="Times New Roman" panose="02020603050405020304" pitchFamily="18" charset="0"/>
                  <a:cs typeface="Times New Roman" panose="02020603050405020304" pitchFamily="18" charset="0"/>
                </a:rPr>
                <a:t>hysical and</a:t>
              </a:r>
            </a:p>
            <a:p>
              <a:r>
                <a:rPr lang="en-US" b="1" dirty="0">
                  <a:solidFill>
                    <a:schemeClr val="bg1"/>
                  </a:solidFill>
                  <a:latin typeface="Times New Roman" panose="02020603050405020304" pitchFamily="18" charset="0"/>
                  <a:cs typeface="Times New Roman" panose="02020603050405020304" pitchFamily="18" charset="0"/>
                </a:rPr>
                <a:t>U</a:t>
              </a:r>
              <a:r>
                <a:rPr lang="en-US" dirty="0">
                  <a:solidFill>
                    <a:schemeClr val="bg2"/>
                  </a:solidFill>
                  <a:latin typeface="Times New Roman" panose="02020603050405020304" pitchFamily="18" charset="0"/>
                  <a:cs typeface="Times New Roman" panose="02020603050405020304" pitchFamily="18" charset="0"/>
                </a:rPr>
                <a:t>nconventional </a:t>
              </a:r>
              <a:r>
                <a:rPr lang="en-US" b="1" dirty="0">
                  <a:solidFill>
                    <a:schemeClr val="bg1"/>
                  </a:solidFill>
                  <a:latin typeface="Times New Roman" panose="02020603050405020304" pitchFamily="18" charset="0"/>
                  <a:cs typeface="Times New Roman" panose="02020603050405020304" pitchFamily="18" charset="0"/>
                </a:rPr>
                <a:t>S</a:t>
              </a:r>
              <a:r>
                <a:rPr lang="en-US" dirty="0">
                  <a:solidFill>
                    <a:schemeClr val="bg2"/>
                  </a:solidFill>
                  <a:latin typeface="Times New Roman" panose="02020603050405020304" pitchFamily="18" charset="0"/>
                  <a:cs typeface="Times New Roman" panose="02020603050405020304" pitchFamily="18" charset="0"/>
                </a:rPr>
                <a:t>ystems</a:t>
              </a:r>
            </a:p>
          </p:txBody>
        </p:sp>
      </p:grpSp>
    </p:spTree>
    <p:extLst>
      <p:ext uri="{BB962C8B-B14F-4D97-AF65-F5344CB8AC3E}">
        <p14:creationId xmlns:p14="http://schemas.microsoft.com/office/powerpoint/2010/main" val="387066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F0656E-DA2F-C14C-BF10-2FC3587B408B}"/>
              </a:ext>
            </a:extLst>
          </p:cNvPr>
          <p:cNvSpPr>
            <a:spLocks noGrp="1"/>
          </p:cNvSpPr>
          <p:nvPr>
            <p:ph type="body" idx="1"/>
          </p:nvPr>
        </p:nvSpPr>
        <p:spPr>
          <a:xfrm>
            <a:off x="838200" y="1251284"/>
            <a:ext cx="10515600" cy="492567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6">
            <a:extLst>
              <a:ext uri="{FF2B5EF4-FFF2-40B4-BE49-F238E27FC236}">
                <a16:creationId xmlns:a16="http://schemas.microsoft.com/office/drawing/2014/main" id="{A5E7B941-CE32-1D43-B287-BCB25BBF8FE2}"/>
              </a:ext>
            </a:extLst>
          </p:cNvPr>
          <p:cNvSpPr>
            <a:spLocks noGrp="1"/>
          </p:cNvSpPr>
          <p:nvPr>
            <p:ph type="title"/>
          </p:nvPr>
        </p:nvSpPr>
        <p:spPr>
          <a:xfrm>
            <a:off x="838200" y="365126"/>
            <a:ext cx="10515600" cy="75381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339430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5" r:id="rId5"/>
    <p:sldLayoutId id="2147483664" r:id="rId6"/>
    <p:sldLayoutId id="2147483651" r:id="rId7"/>
    <p:sldLayoutId id="2147483662" r:id="rId8"/>
  </p:sldLayoutIdLst>
  <p:hf hdr="0" ftr="0" dt="0"/>
  <p:txStyles>
    <p:titleStyle>
      <a:lvl1pPr algn="l" defTabSz="914400" rtl="0" eaLnBrk="1" latinLnBrk="0" hangingPunct="1">
        <a:lnSpc>
          <a:spcPct val="90000"/>
        </a:lnSpc>
        <a:spcBef>
          <a:spcPct val="0"/>
        </a:spcBef>
        <a:buNone/>
        <a:defRPr sz="3800" kern="1200" baseline="0">
          <a:solidFill>
            <a:schemeClr val="accent2"/>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itchFamily="2" charset="2"/>
        <a:buChar char="v"/>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itchFamily="2" charset="2"/>
        <a:buChar char="q"/>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20.png"/><Relationship Id="rId5" Type="http://schemas.openxmlformats.org/officeDocument/2006/relationships/image" Target="../media/image710.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2.gif"/><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slideLayout" Target="../slideLayouts/slideLayout5.xml"/><Relationship Id="rId7" Type="http://schemas.openxmlformats.org/officeDocument/2006/relationships/image" Target="../media/image5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g"/><Relationship Id="rId5" Type="http://schemas.openxmlformats.org/officeDocument/2006/relationships/image" Target="../media/image56.png"/><Relationship Id="rId4" Type="http://schemas.openxmlformats.org/officeDocument/2006/relationships/notesSlide" Target="../notesSlides/notesSlide19.xml"/><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45.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2DC7A-96CC-4195-8774-3F5F9C5F145C}"/>
              </a:ext>
            </a:extLst>
          </p:cNvPr>
          <p:cNvSpPr>
            <a:spLocks noGrp="1"/>
          </p:cNvSpPr>
          <p:nvPr>
            <p:ph type="ctrTitle"/>
          </p:nvPr>
        </p:nvSpPr>
        <p:spPr/>
        <p:txBody>
          <a:bodyPr>
            <a:normAutofit fontScale="90000"/>
          </a:bodyPr>
          <a:lstStyle/>
          <a:p>
            <a:pPr algn="ctr"/>
            <a:r>
              <a:rPr lang="en-US" b="0" i="0" dirty="0">
                <a:effectLst/>
                <a:latin typeface="+mj-lt"/>
              </a:rPr>
              <a:t>Physics-Informed Data-driven Modeling of Dynamical Systems </a:t>
            </a:r>
            <a:r>
              <a:rPr lang="en-US" altLang="zh-CN" b="0" i="0" dirty="0">
                <a:effectLst/>
                <a:latin typeface="+mj-lt"/>
              </a:rPr>
              <a:t>on Graphs</a:t>
            </a:r>
            <a:endParaRPr lang="en-US" dirty="0">
              <a:latin typeface="+mj-lt"/>
            </a:endParaRPr>
          </a:p>
        </p:txBody>
      </p:sp>
      <p:sp>
        <p:nvSpPr>
          <p:cNvPr id="3" name="副标题 2">
            <a:extLst>
              <a:ext uri="{FF2B5EF4-FFF2-40B4-BE49-F238E27FC236}">
                <a16:creationId xmlns:a16="http://schemas.microsoft.com/office/drawing/2014/main" id="{2F9E51AA-2B85-4A56-8F6F-D71A087A2C8B}"/>
              </a:ext>
            </a:extLst>
          </p:cNvPr>
          <p:cNvSpPr>
            <a:spLocks noGrp="1"/>
          </p:cNvSpPr>
          <p:nvPr>
            <p:ph type="subTitle" idx="1"/>
          </p:nvPr>
        </p:nvSpPr>
        <p:spPr>
          <a:xfrm>
            <a:off x="1524000" y="2693323"/>
            <a:ext cx="9144000" cy="1233907"/>
          </a:xfrm>
        </p:spPr>
        <p:txBody>
          <a:bodyPr>
            <a:normAutofit/>
          </a:bodyPr>
          <a:lstStyle/>
          <a:p>
            <a:pPr algn="ctr"/>
            <a:endParaRPr lang="en-US" dirty="0"/>
          </a:p>
          <a:p>
            <a:pPr algn="ctr"/>
            <a:r>
              <a:rPr lang="en-US" dirty="0"/>
              <a:t>Yin Yu</a:t>
            </a:r>
          </a:p>
        </p:txBody>
      </p:sp>
      <p:sp>
        <p:nvSpPr>
          <p:cNvPr id="6" name="TextBox 5">
            <a:extLst>
              <a:ext uri="{FF2B5EF4-FFF2-40B4-BE49-F238E27FC236}">
                <a16:creationId xmlns:a16="http://schemas.microsoft.com/office/drawing/2014/main" id="{D577DBD7-57EF-1D4C-91DA-08FEA4F19265}"/>
              </a:ext>
            </a:extLst>
          </p:cNvPr>
          <p:cNvSpPr txBox="1"/>
          <p:nvPr/>
        </p:nvSpPr>
        <p:spPr>
          <a:xfrm>
            <a:off x="1139262" y="4350032"/>
            <a:ext cx="2564446" cy="1231106"/>
          </a:xfrm>
          <a:prstGeom prst="rect">
            <a:avLst/>
          </a:prstGeom>
          <a:noFill/>
        </p:spPr>
        <p:txBody>
          <a:bodyPr wrap="square" rtlCol="0">
            <a:spAutoFit/>
          </a:bodyPr>
          <a:lstStyle/>
          <a:p>
            <a:pPr marL="0" indent="0" algn="ctr" eaLnBrk="1" hangingPunct="1">
              <a:buClr>
                <a:srgbClr val="00529B"/>
              </a:buClr>
              <a:buNone/>
            </a:pPr>
            <a:r>
              <a:rPr lang="en-US" altLang="en-US" b="1" kern="0" dirty="0"/>
              <a:t>Dr. Daning Huang </a:t>
            </a:r>
            <a:r>
              <a:rPr lang="en-US" dirty="0"/>
              <a:t>(Chair)</a:t>
            </a:r>
            <a:endParaRPr lang="en-US" altLang="en-US" b="1" kern="0" dirty="0"/>
          </a:p>
          <a:p>
            <a:pPr algn="ctr">
              <a:buClr>
                <a:srgbClr val="00529B"/>
              </a:buClr>
            </a:pPr>
            <a:r>
              <a:rPr lang="en-US" altLang="en-US" sz="1400" kern="0" dirty="0"/>
              <a:t>Assistant Professor</a:t>
            </a:r>
          </a:p>
          <a:p>
            <a:pPr algn="ctr">
              <a:buClr>
                <a:srgbClr val="00529B"/>
              </a:buClr>
            </a:pPr>
            <a:r>
              <a:rPr lang="en-US" altLang="en-US" sz="1400" kern="0" dirty="0"/>
              <a:t>Department of </a:t>
            </a:r>
          </a:p>
          <a:p>
            <a:pPr algn="ctr">
              <a:buClr>
                <a:srgbClr val="00529B"/>
              </a:buClr>
            </a:pPr>
            <a:r>
              <a:rPr lang="en-US" altLang="en-US" sz="1400" kern="0" dirty="0"/>
              <a:t>Aerospace Engineering</a:t>
            </a:r>
          </a:p>
          <a:p>
            <a:pPr algn="ctr">
              <a:buClr>
                <a:srgbClr val="00529B"/>
              </a:buClr>
            </a:pPr>
            <a:endParaRPr lang="en-US" altLang="en-US" sz="1400" kern="0" dirty="0"/>
          </a:p>
        </p:txBody>
      </p:sp>
      <p:sp>
        <p:nvSpPr>
          <p:cNvPr id="7" name="TextBox 6">
            <a:extLst>
              <a:ext uri="{FF2B5EF4-FFF2-40B4-BE49-F238E27FC236}">
                <a16:creationId xmlns:a16="http://schemas.microsoft.com/office/drawing/2014/main" id="{C3E11106-6D89-EE44-9F78-99BF54FA65FF}"/>
              </a:ext>
            </a:extLst>
          </p:cNvPr>
          <p:cNvSpPr txBox="1"/>
          <p:nvPr/>
        </p:nvSpPr>
        <p:spPr>
          <a:xfrm>
            <a:off x="4937317" y="4350032"/>
            <a:ext cx="3007505" cy="1015663"/>
          </a:xfrm>
          <a:prstGeom prst="rect">
            <a:avLst/>
          </a:prstGeom>
          <a:noFill/>
        </p:spPr>
        <p:txBody>
          <a:bodyPr wrap="square" rtlCol="0">
            <a:spAutoFit/>
          </a:bodyPr>
          <a:lstStyle/>
          <a:p>
            <a:pPr marL="0" indent="0" algn="ctr" eaLnBrk="1" hangingPunct="1">
              <a:buClr>
                <a:srgbClr val="00529B"/>
              </a:buClr>
              <a:buNone/>
            </a:pPr>
            <a:r>
              <a:rPr lang="en-US" altLang="en-US" b="1" kern="0" dirty="0"/>
              <a:t>Dr. Yan Li</a:t>
            </a:r>
          </a:p>
          <a:p>
            <a:pPr algn="ctr">
              <a:buClr>
                <a:srgbClr val="00529B"/>
              </a:buClr>
            </a:pPr>
            <a:r>
              <a:rPr lang="en-US" altLang="en-US" sz="1400" kern="0" dirty="0"/>
              <a:t>Assistant Professor</a:t>
            </a:r>
          </a:p>
          <a:p>
            <a:pPr algn="ctr">
              <a:buClr>
                <a:srgbClr val="00529B"/>
              </a:buClr>
            </a:pPr>
            <a:r>
              <a:rPr lang="en-US" altLang="en-US" sz="1400" kern="0" dirty="0"/>
              <a:t>Department of </a:t>
            </a:r>
          </a:p>
          <a:p>
            <a:pPr algn="ctr">
              <a:buClr>
                <a:srgbClr val="00529B"/>
              </a:buClr>
            </a:pPr>
            <a:r>
              <a:rPr lang="en-US" altLang="en-US" sz="1400" kern="0" dirty="0"/>
              <a:t>Electrical Engineering</a:t>
            </a:r>
          </a:p>
        </p:txBody>
      </p:sp>
      <p:sp>
        <p:nvSpPr>
          <p:cNvPr id="8" name="TextBox 7">
            <a:extLst>
              <a:ext uri="{FF2B5EF4-FFF2-40B4-BE49-F238E27FC236}">
                <a16:creationId xmlns:a16="http://schemas.microsoft.com/office/drawing/2014/main" id="{A9700D57-7383-B34F-AD43-B886AF8210A5}"/>
              </a:ext>
            </a:extLst>
          </p:cNvPr>
          <p:cNvSpPr txBox="1"/>
          <p:nvPr/>
        </p:nvSpPr>
        <p:spPr>
          <a:xfrm>
            <a:off x="3036215" y="4350032"/>
            <a:ext cx="3007505" cy="1231106"/>
          </a:xfrm>
          <a:prstGeom prst="rect">
            <a:avLst/>
          </a:prstGeom>
          <a:noFill/>
        </p:spPr>
        <p:txBody>
          <a:bodyPr wrap="square" rtlCol="0">
            <a:spAutoFit/>
          </a:bodyPr>
          <a:lstStyle/>
          <a:p>
            <a:pPr marL="0" indent="0" algn="ctr" eaLnBrk="1" hangingPunct="1">
              <a:buClr>
                <a:srgbClr val="00529B"/>
              </a:buClr>
              <a:buNone/>
            </a:pPr>
            <a:r>
              <a:rPr lang="en-US" altLang="en-US" b="1" kern="0" dirty="0"/>
              <a:t>Dr. Puneet Singla</a:t>
            </a:r>
          </a:p>
          <a:p>
            <a:pPr marL="0" indent="0" algn="ctr" eaLnBrk="1" hangingPunct="1">
              <a:buClr>
                <a:srgbClr val="00529B"/>
              </a:buClr>
              <a:buNone/>
            </a:pPr>
            <a:r>
              <a:rPr lang="en-US" altLang="en-US" sz="1400" kern="0" dirty="0"/>
              <a:t>Professor</a:t>
            </a:r>
          </a:p>
          <a:p>
            <a:pPr algn="ctr">
              <a:buClr>
                <a:srgbClr val="00529B"/>
              </a:buClr>
            </a:pPr>
            <a:r>
              <a:rPr lang="en-US" altLang="en-US" sz="1400" kern="0" dirty="0"/>
              <a:t>Department of </a:t>
            </a:r>
          </a:p>
          <a:p>
            <a:pPr algn="ctr">
              <a:buClr>
                <a:srgbClr val="00529B"/>
              </a:buClr>
            </a:pPr>
            <a:r>
              <a:rPr lang="en-US" altLang="en-US" sz="1400" kern="0" dirty="0"/>
              <a:t>Aerospace Engineering</a:t>
            </a:r>
          </a:p>
          <a:p>
            <a:pPr marL="0" indent="0" algn="ctr" eaLnBrk="1" hangingPunct="1">
              <a:buClr>
                <a:srgbClr val="00529B"/>
              </a:buClr>
              <a:buNone/>
            </a:pPr>
            <a:endParaRPr lang="en-US" altLang="en-US" sz="1400" kern="0" dirty="0"/>
          </a:p>
        </p:txBody>
      </p:sp>
      <p:sp>
        <p:nvSpPr>
          <p:cNvPr id="9" name="TextBox 8">
            <a:extLst>
              <a:ext uri="{FF2B5EF4-FFF2-40B4-BE49-F238E27FC236}">
                <a16:creationId xmlns:a16="http://schemas.microsoft.com/office/drawing/2014/main" id="{C3F6CBC4-84C6-F34B-833D-197AD0276395}"/>
              </a:ext>
            </a:extLst>
          </p:cNvPr>
          <p:cNvSpPr txBox="1"/>
          <p:nvPr/>
        </p:nvSpPr>
        <p:spPr>
          <a:xfrm>
            <a:off x="6926204" y="4350032"/>
            <a:ext cx="3007505" cy="1231106"/>
          </a:xfrm>
          <a:prstGeom prst="rect">
            <a:avLst/>
          </a:prstGeom>
          <a:noFill/>
        </p:spPr>
        <p:txBody>
          <a:bodyPr wrap="square" rtlCol="0">
            <a:spAutoFit/>
          </a:bodyPr>
          <a:lstStyle/>
          <a:p>
            <a:pPr marL="0" indent="0" algn="ctr" eaLnBrk="1" hangingPunct="1">
              <a:buClr>
                <a:srgbClr val="00529B"/>
              </a:buClr>
              <a:buNone/>
            </a:pPr>
            <a:r>
              <a:rPr lang="en-US" altLang="en-US" b="1" kern="0" dirty="0"/>
              <a:t>Dr. </a:t>
            </a:r>
            <a:r>
              <a:rPr lang="en-US" altLang="en-US" b="1" kern="0" dirty="0" err="1"/>
              <a:t>Suhang</a:t>
            </a:r>
            <a:r>
              <a:rPr lang="en-US" altLang="en-US" b="1" kern="0" dirty="0"/>
              <a:t> Wang</a:t>
            </a:r>
          </a:p>
          <a:p>
            <a:pPr algn="ctr">
              <a:buClr>
                <a:srgbClr val="00529B"/>
              </a:buClr>
            </a:pPr>
            <a:r>
              <a:rPr lang="en-US" altLang="en-US" sz="1400" kern="0" dirty="0"/>
              <a:t>Assistant Professor</a:t>
            </a:r>
          </a:p>
          <a:p>
            <a:pPr algn="ctr">
              <a:buClr>
                <a:srgbClr val="00529B"/>
              </a:buClr>
            </a:pPr>
            <a:r>
              <a:rPr lang="en-US" altLang="en-US" sz="1400" kern="0" dirty="0"/>
              <a:t>College of Information </a:t>
            </a:r>
          </a:p>
          <a:p>
            <a:pPr algn="ctr">
              <a:buClr>
                <a:srgbClr val="00529B"/>
              </a:buClr>
            </a:pPr>
            <a:r>
              <a:rPr lang="en-US" altLang="en-US" sz="1400" kern="0" dirty="0"/>
              <a:t>Sciences and Technology</a:t>
            </a:r>
          </a:p>
          <a:p>
            <a:pPr marL="0" indent="0" algn="ctr" eaLnBrk="1" hangingPunct="1">
              <a:buClr>
                <a:srgbClr val="00529B"/>
              </a:buClr>
              <a:buNone/>
            </a:pPr>
            <a:endParaRPr lang="en-US" altLang="en-US" sz="1400" kern="0" dirty="0"/>
          </a:p>
        </p:txBody>
      </p:sp>
    </p:spTree>
    <p:extLst>
      <p:ext uri="{BB962C8B-B14F-4D97-AF65-F5344CB8AC3E}">
        <p14:creationId xmlns:p14="http://schemas.microsoft.com/office/powerpoint/2010/main" val="2634046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3A6CD0A3-51FF-487C-8E98-9C162766A444}"/>
              </a:ext>
            </a:extLst>
          </p:cNvPr>
          <p:cNvPicPr>
            <a:picLocks noChangeAspect="1"/>
          </p:cNvPicPr>
          <p:nvPr/>
        </p:nvPicPr>
        <p:blipFill>
          <a:blip r:embed="rId3"/>
          <a:stretch>
            <a:fillRect/>
          </a:stretch>
        </p:blipFill>
        <p:spPr>
          <a:xfrm>
            <a:off x="6811781" y="4300112"/>
            <a:ext cx="4803800" cy="2475702"/>
          </a:xfrm>
          <a:prstGeom prst="rect">
            <a:avLst/>
          </a:prstGeom>
        </p:spPr>
      </p:pic>
      <p:sp>
        <p:nvSpPr>
          <p:cNvPr id="35" name="TextBox 10">
            <a:extLst>
              <a:ext uri="{FF2B5EF4-FFF2-40B4-BE49-F238E27FC236}">
                <a16:creationId xmlns:a16="http://schemas.microsoft.com/office/drawing/2014/main" id="{34AC6FA4-B324-40A5-9304-930130C8FDE4}"/>
              </a:ext>
            </a:extLst>
          </p:cNvPr>
          <p:cNvSpPr txBox="1"/>
          <p:nvPr/>
        </p:nvSpPr>
        <p:spPr>
          <a:xfrm>
            <a:off x="9063856" y="6438561"/>
            <a:ext cx="1791901" cy="276999"/>
          </a:xfrm>
          <a:prstGeom prst="rect">
            <a:avLst/>
          </a:prstGeom>
          <a:noFill/>
        </p:spPr>
        <p:txBody>
          <a:bodyPr wrap="square" rtlCol="0">
            <a:spAutoFit/>
          </a:bodyPr>
          <a:lstStyle/>
          <a:p>
            <a:r>
              <a:rPr lang="en-US" sz="1200" dirty="0">
                <a:solidFill>
                  <a:schemeClr val="bg1">
                    <a:lumMod val="50000"/>
                  </a:schemeClr>
                </a:solidFill>
              </a:rPr>
              <a:t>Zhou et al., AIOpen2020</a:t>
            </a:r>
          </a:p>
        </p:txBody>
      </p:sp>
      <p:sp>
        <p:nvSpPr>
          <p:cNvPr id="12" name="Title 1">
            <a:extLst>
              <a:ext uri="{FF2B5EF4-FFF2-40B4-BE49-F238E27FC236}">
                <a16:creationId xmlns:a16="http://schemas.microsoft.com/office/drawing/2014/main" id="{5E19019F-8F29-FE45-8BD5-8D19759A1A81}"/>
              </a:ext>
            </a:extLst>
          </p:cNvPr>
          <p:cNvSpPr>
            <a:spLocks noGrp="1"/>
          </p:cNvSpPr>
          <p:nvPr>
            <p:ph type="title"/>
          </p:nvPr>
        </p:nvSpPr>
        <p:spPr/>
        <p:txBody>
          <a:bodyPr/>
          <a:lstStyle/>
          <a:p>
            <a:r>
              <a:rPr lang="en-US" dirty="0"/>
              <a:t>Graph Convolutional Network (GCN)</a:t>
            </a:r>
          </a:p>
        </p:txBody>
      </p:sp>
      <p:sp>
        <p:nvSpPr>
          <p:cNvPr id="26" name="TextBox 10">
            <a:extLst>
              <a:ext uri="{FF2B5EF4-FFF2-40B4-BE49-F238E27FC236}">
                <a16:creationId xmlns:a16="http://schemas.microsoft.com/office/drawing/2014/main" id="{CB867FAB-EC03-4FA9-B3B7-C4CF5D9FE695}"/>
              </a:ext>
            </a:extLst>
          </p:cNvPr>
          <p:cNvSpPr txBox="1"/>
          <p:nvPr/>
        </p:nvSpPr>
        <p:spPr>
          <a:xfrm>
            <a:off x="852054" y="1143168"/>
            <a:ext cx="5201603" cy="2462213"/>
          </a:xfrm>
          <a:prstGeom prst="rect">
            <a:avLst/>
          </a:prstGeom>
          <a:noFill/>
        </p:spPr>
        <p:txBody>
          <a:bodyPr wrap="square" rtlCol="0">
            <a:spAutoFit/>
          </a:bodyPr>
          <a:lstStyle/>
          <a:p>
            <a:pPr marL="342900" indent="-342900">
              <a:buFont typeface="Arial" panose="020B0604020202020204" pitchFamily="34" charset="0"/>
              <a:buChar char="•"/>
            </a:pPr>
            <a:r>
              <a:rPr lang="en-US" sz="2200" dirty="0"/>
              <a:t>One of the most popular baseline GNN models.</a:t>
            </a:r>
          </a:p>
          <a:p>
            <a:pPr marL="342900" indent="-342900">
              <a:buFont typeface="Arial" panose="020B0604020202020204" pitchFamily="34" charset="0"/>
              <a:buChar char="•"/>
            </a:pPr>
            <a:r>
              <a:rPr lang="en-US" sz="2200" dirty="0"/>
              <a:t>Symmetric-normalized aggregation and self-loop update approach.</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000" dirty="0"/>
              <a:t>Two groups: spectral and spatial.</a:t>
            </a:r>
            <a:endParaRPr lang="en-US" sz="2200" dirty="0"/>
          </a:p>
        </p:txBody>
      </p:sp>
      <p:pic>
        <p:nvPicPr>
          <p:cNvPr id="28" name="图片 27">
            <a:extLst>
              <a:ext uri="{FF2B5EF4-FFF2-40B4-BE49-F238E27FC236}">
                <a16:creationId xmlns:a16="http://schemas.microsoft.com/office/drawing/2014/main" id="{604C847F-0E4D-4293-BFAD-7D6EDBD5F075}"/>
              </a:ext>
            </a:extLst>
          </p:cNvPr>
          <p:cNvPicPr>
            <a:picLocks noChangeAspect="1"/>
          </p:cNvPicPr>
          <p:nvPr/>
        </p:nvPicPr>
        <p:blipFill>
          <a:blip r:embed="rId4"/>
          <a:stretch>
            <a:fillRect/>
          </a:stretch>
        </p:blipFill>
        <p:spPr>
          <a:xfrm>
            <a:off x="43891" y="4215950"/>
            <a:ext cx="6767890" cy="933241"/>
          </a:xfrm>
          <a:prstGeom prst="rect">
            <a:avLst/>
          </a:prstGeom>
        </p:spPr>
      </p:pic>
      <p:pic>
        <p:nvPicPr>
          <p:cNvPr id="30" name="图片 29">
            <a:extLst>
              <a:ext uri="{FF2B5EF4-FFF2-40B4-BE49-F238E27FC236}">
                <a16:creationId xmlns:a16="http://schemas.microsoft.com/office/drawing/2014/main" id="{8D236D9F-6873-4183-BB3A-E057C01AAF0C}"/>
              </a:ext>
            </a:extLst>
          </p:cNvPr>
          <p:cNvPicPr>
            <a:picLocks noChangeAspect="1"/>
          </p:cNvPicPr>
          <p:nvPr/>
        </p:nvPicPr>
        <p:blipFill rotWithShape="1">
          <a:blip r:embed="rId5"/>
          <a:srcRect t="13952"/>
          <a:stretch/>
        </p:blipFill>
        <p:spPr>
          <a:xfrm>
            <a:off x="1716688" y="2589719"/>
            <a:ext cx="2906518" cy="688514"/>
          </a:xfrm>
          <a:prstGeom prst="rect">
            <a:avLst/>
          </a:prstGeom>
        </p:spPr>
      </p:pic>
      <p:sp>
        <p:nvSpPr>
          <p:cNvPr id="31" name="TextBox 8">
            <a:extLst>
              <a:ext uri="{FF2B5EF4-FFF2-40B4-BE49-F238E27FC236}">
                <a16:creationId xmlns:a16="http://schemas.microsoft.com/office/drawing/2014/main" id="{CF032EEA-8709-4C44-AC34-06AB363E5BCD}"/>
              </a:ext>
            </a:extLst>
          </p:cNvPr>
          <p:cNvSpPr txBox="1"/>
          <p:nvPr/>
        </p:nvSpPr>
        <p:spPr>
          <a:xfrm>
            <a:off x="640690" y="5193594"/>
            <a:ext cx="5893454" cy="369332"/>
          </a:xfrm>
          <a:prstGeom prst="rect">
            <a:avLst/>
          </a:prstGeom>
          <a:noFill/>
        </p:spPr>
        <p:txBody>
          <a:bodyPr wrap="square" rtlCol="0">
            <a:spAutoFit/>
          </a:bodyPr>
          <a:lstStyle/>
          <a:p>
            <a:r>
              <a:rPr lang="en-US" altLang="zh-CN" dirty="0">
                <a:highlight>
                  <a:srgbClr val="C0C0C0"/>
                </a:highlight>
              </a:rPr>
              <a:t>Graph Fourier transform (GFT) used in spectral convolutions.</a:t>
            </a:r>
            <a:endParaRPr lang="en-US" dirty="0">
              <a:highlight>
                <a:srgbClr val="C0C0C0"/>
              </a:highlight>
            </a:endParaRPr>
          </a:p>
        </p:txBody>
      </p:sp>
      <p:sp>
        <p:nvSpPr>
          <p:cNvPr id="32" name="TextBox 10">
            <a:extLst>
              <a:ext uri="{FF2B5EF4-FFF2-40B4-BE49-F238E27FC236}">
                <a16:creationId xmlns:a16="http://schemas.microsoft.com/office/drawing/2014/main" id="{C416BAE0-94A6-4EC8-B7B1-805EB55BF895}"/>
              </a:ext>
            </a:extLst>
          </p:cNvPr>
          <p:cNvSpPr txBox="1"/>
          <p:nvPr/>
        </p:nvSpPr>
        <p:spPr>
          <a:xfrm>
            <a:off x="106914" y="4069279"/>
            <a:ext cx="3006527" cy="461665"/>
          </a:xfrm>
          <a:prstGeom prst="rect">
            <a:avLst/>
          </a:prstGeom>
          <a:noFill/>
        </p:spPr>
        <p:txBody>
          <a:bodyPr wrap="square" rtlCol="0">
            <a:spAutoFit/>
          </a:bodyPr>
          <a:lstStyle/>
          <a:p>
            <a:r>
              <a:rPr lang="en-US" sz="1200" dirty="0">
                <a:solidFill>
                  <a:schemeClr val="bg1">
                    <a:lumMod val="50000"/>
                  </a:schemeClr>
                </a:solidFill>
              </a:rPr>
              <a:t>Ma et al., “Deep Learning on Graphs”, 2021.</a:t>
            </a:r>
          </a:p>
          <a:p>
            <a:endParaRPr lang="en-US" sz="1200" dirty="0">
              <a:solidFill>
                <a:schemeClr val="bg1">
                  <a:lumMod val="50000"/>
                </a:schemeClr>
              </a:solidFill>
            </a:endParaRPr>
          </a:p>
        </p:txBody>
      </p:sp>
      <p:pic>
        <p:nvPicPr>
          <p:cNvPr id="39" name="图片 38">
            <a:extLst>
              <a:ext uri="{FF2B5EF4-FFF2-40B4-BE49-F238E27FC236}">
                <a16:creationId xmlns:a16="http://schemas.microsoft.com/office/drawing/2014/main" id="{8B3FB9DE-BAC4-4998-96AB-4A2C3A2B167C}"/>
              </a:ext>
            </a:extLst>
          </p:cNvPr>
          <p:cNvPicPr>
            <a:picLocks noChangeAspect="1"/>
          </p:cNvPicPr>
          <p:nvPr/>
        </p:nvPicPr>
        <p:blipFill>
          <a:blip r:embed="rId6"/>
          <a:stretch>
            <a:fillRect/>
          </a:stretch>
        </p:blipFill>
        <p:spPr>
          <a:xfrm>
            <a:off x="6612879" y="1143168"/>
            <a:ext cx="5201603" cy="3138467"/>
          </a:xfrm>
          <a:prstGeom prst="rect">
            <a:avLst/>
          </a:prstGeom>
        </p:spPr>
      </p:pic>
      <p:sp>
        <p:nvSpPr>
          <p:cNvPr id="40" name="TextBox 10">
            <a:extLst>
              <a:ext uri="{FF2B5EF4-FFF2-40B4-BE49-F238E27FC236}">
                <a16:creationId xmlns:a16="http://schemas.microsoft.com/office/drawing/2014/main" id="{16F64CF5-1EFA-4C74-8721-98A0CB812875}"/>
              </a:ext>
            </a:extLst>
          </p:cNvPr>
          <p:cNvSpPr txBox="1"/>
          <p:nvPr/>
        </p:nvSpPr>
        <p:spPr>
          <a:xfrm>
            <a:off x="10601302" y="3444187"/>
            <a:ext cx="1590698" cy="276999"/>
          </a:xfrm>
          <a:prstGeom prst="rect">
            <a:avLst/>
          </a:prstGeom>
          <a:noFill/>
        </p:spPr>
        <p:txBody>
          <a:bodyPr wrap="square" rtlCol="0">
            <a:spAutoFit/>
          </a:bodyPr>
          <a:lstStyle/>
          <a:p>
            <a:r>
              <a:rPr lang="en-US" altLang="zh-CN" sz="1200" dirty="0">
                <a:solidFill>
                  <a:schemeClr val="bg1">
                    <a:lumMod val="50000"/>
                  </a:schemeClr>
                </a:solidFill>
              </a:rPr>
              <a:t>Liao</a:t>
            </a:r>
            <a:r>
              <a:rPr lang="en-US" sz="1200" dirty="0">
                <a:solidFill>
                  <a:schemeClr val="bg1">
                    <a:lumMod val="50000"/>
                  </a:schemeClr>
                </a:solidFill>
              </a:rPr>
              <a:t> et al., ArXiv2021</a:t>
            </a:r>
          </a:p>
        </p:txBody>
      </p:sp>
    </p:spTree>
    <p:extLst>
      <p:ext uri="{BB962C8B-B14F-4D97-AF65-F5344CB8AC3E}">
        <p14:creationId xmlns:p14="http://schemas.microsoft.com/office/powerpoint/2010/main" val="420610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805024A4-5DD9-415E-8339-4CD90BC6B28C}"/>
              </a:ext>
            </a:extLst>
          </p:cNvPr>
          <p:cNvPicPr>
            <a:picLocks noChangeAspect="1"/>
          </p:cNvPicPr>
          <p:nvPr/>
        </p:nvPicPr>
        <p:blipFill rotWithShape="1">
          <a:blip r:embed="rId3"/>
          <a:srcRect l="42006" t="16013"/>
          <a:stretch/>
        </p:blipFill>
        <p:spPr>
          <a:xfrm>
            <a:off x="6012868" y="601584"/>
            <a:ext cx="4228714" cy="2890646"/>
          </a:xfrm>
          <a:prstGeom prst="rect">
            <a:avLst/>
          </a:prstGeom>
        </p:spPr>
      </p:pic>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sz="4000" dirty="0"/>
              <a:t>Graph Attention Networks</a:t>
            </a:r>
          </a:p>
        </p:txBody>
      </p:sp>
      <p:pic>
        <p:nvPicPr>
          <p:cNvPr id="4" name="Picture 3">
            <a:extLst>
              <a:ext uri="{FF2B5EF4-FFF2-40B4-BE49-F238E27FC236}">
                <a16:creationId xmlns:a16="http://schemas.microsoft.com/office/drawing/2014/main" id="{58693FCF-9ED9-3A40-A796-720ABD1F89FA}"/>
              </a:ext>
            </a:extLst>
          </p:cNvPr>
          <p:cNvPicPr>
            <a:picLocks noChangeAspect="1"/>
          </p:cNvPicPr>
          <p:nvPr/>
        </p:nvPicPr>
        <p:blipFill rotWithShape="1">
          <a:blip r:embed="rId3"/>
          <a:srcRect r="58442"/>
          <a:stretch/>
        </p:blipFill>
        <p:spPr>
          <a:xfrm>
            <a:off x="8799354" y="2584901"/>
            <a:ext cx="3103176" cy="3524611"/>
          </a:xfrm>
          <a:prstGeom prst="rect">
            <a:avLst/>
          </a:prstGeom>
        </p:spPr>
      </p:pic>
      <p:sp>
        <p:nvSpPr>
          <p:cNvPr id="5" name="TextBox 10">
            <a:extLst>
              <a:ext uri="{FF2B5EF4-FFF2-40B4-BE49-F238E27FC236}">
                <a16:creationId xmlns:a16="http://schemas.microsoft.com/office/drawing/2014/main" id="{145E04B0-FD41-FD4F-A202-4C3F292ACB24}"/>
              </a:ext>
            </a:extLst>
          </p:cNvPr>
          <p:cNvSpPr txBox="1"/>
          <p:nvPr/>
        </p:nvSpPr>
        <p:spPr>
          <a:xfrm>
            <a:off x="852055" y="1143168"/>
            <a:ext cx="5472545"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a:t>Uses attention mechanism to determine which neighbors are more important by specifying different attention weights.  </a:t>
            </a:r>
          </a:p>
        </p:txBody>
      </p:sp>
      <p:sp>
        <p:nvSpPr>
          <p:cNvPr id="6" name="TextBox 5">
            <a:extLst>
              <a:ext uri="{FF2B5EF4-FFF2-40B4-BE49-F238E27FC236}">
                <a16:creationId xmlns:a16="http://schemas.microsoft.com/office/drawing/2014/main" id="{574936CE-138E-4B4E-AC91-A14FADB1AE7C}"/>
              </a:ext>
            </a:extLst>
          </p:cNvPr>
          <p:cNvSpPr txBox="1"/>
          <p:nvPr/>
        </p:nvSpPr>
        <p:spPr>
          <a:xfrm>
            <a:off x="8420902" y="2179108"/>
            <a:ext cx="1955265" cy="276999"/>
          </a:xfrm>
          <a:prstGeom prst="rect">
            <a:avLst/>
          </a:prstGeom>
          <a:noFill/>
        </p:spPr>
        <p:txBody>
          <a:bodyPr wrap="square">
            <a:spAutoFit/>
          </a:bodyPr>
          <a:lstStyle/>
          <a:p>
            <a:r>
              <a:rPr lang="en-US" sz="1200" dirty="0" err="1">
                <a:solidFill>
                  <a:schemeClr val="bg1">
                    <a:lumMod val="50000"/>
                  </a:schemeClr>
                </a:solidFill>
                <a:latin typeface="Calibri" panose="020F0502020204030204" pitchFamily="34" charset="0"/>
                <a:cs typeface="Calibri" panose="020F0502020204030204" pitchFamily="34" charset="0"/>
              </a:rPr>
              <a:t>Velickovic</a:t>
            </a:r>
            <a:r>
              <a:rPr lang="en-US" sz="1200" dirty="0">
                <a:solidFill>
                  <a:schemeClr val="bg1">
                    <a:lumMod val="50000"/>
                  </a:schemeClr>
                </a:solidFill>
                <a:latin typeface="Calibri" panose="020F0502020204030204" pitchFamily="34" charset="0"/>
                <a:cs typeface="Calibri" panose="020F0502020204030204" pitchFamily="34" charset="0"/>
              </a:rPr>
              <a:t> et al. ArXiv2018</a:t>
            </a:r>
          </a:p>
        </p:txBody>
      </p:sp>
      <p:pic>
        <p:nvPicPr>
          <p:cNvPr id="10" name="Picture 9">
            <a:extLst>
              <a:ext uri="{FF2B5EF4-FFF2-40B4-BE49-F238E27FC236}">
                <a16:creationId xmlns:a16="http://schemas.microsoft.com/office/drawing/2014/main" id="{E9B61F66-1438-A343-BE25-A0CAEA7E5C41}"/>
              </a:ext>
            </a:extLst>
          </p:cNvPr>
          <p:cNvPicPr>
            <a:picLocks noChangeAspect="1"/>
          </p:cNvPicPr>
          <p:nvPr/>
        </p:nvPicPr>
        <p:blipFill>
          <a:blip r:embed="rId4"/>
          <a:stretch>
            <a:fillRect/>
          </a:stretch>
        </p:blipFill>
        <p:spPr>
          <a:xfrm>
            <a:off x="855518" y="2456107"/>
            <a:ext cx="4628056" cy="819321"/>
          </a:xfrm>
          <a:prstGeom prst="rect">
            <a:avLst/>
          </a:prstGeom>
        </p:spPr>
      </p:pic>
      <p:pic>
        <p:nvPicPr>
          <p:cNvPr id="11" name="Picture 10">
            <a:extLst>
              <a:ext uri="{FF2B5EF4-FFF2-40B4-BE49-F238E27FC236}">
                <a16:creationId xmlns:a16="http://schemas.microsoft.com/office/drawing/2014/main" id="{50E93B41-2789-944A-9CC1-66518A23D375}"/>
              </a:ext>
            </a:extLst>
          </p:cNvPr>
          <p:cNvPicPr>
            <a:picLocks noChangeAspect="1"/>
          </p:cNvPicPr>
          <p:nvPr/>
        </p:nvPicPr>
        <p:blipFill>
          <a:blip r:embed="rId5"/>
          <a:stretch>
            <a:fillRect/>
          </a:stretch>
        </p:blipFill>
        <p:spPr>
          <a:xfrm>
            <a:off x="1971754" y="4606837"/>
            <a:ext cx="4769963" cy="763194"/>
          </a:xfrm>
          <a:prstGeom prst="rect">
            <a:avLst/>
          </a:prstGeom>
        </p:spPr>
      </p:pic>
      <p:sp>
        <p:nvSpPr>
          <p:cNvPr id="19" name="TextBox 8">
            <a:extLst>
              <a:ext uri="{FF2B5EF4-FFF2-40B4-BE49-F238E27FC236}">
                <a16:creationId xmlns:a16="http://schemas.microsoft.com/office/drawing/2014/main" id="{49A9D776-597F-4D9B-9A9F-05AFD67388D5}"/>
              </a:ext>
            </a:extLst>
          </p:cNvPr>
          <p:cNvSpPr txBox="1"/>
          <p:nvPr/>
        </p:nvSpPr>
        <p:spPr>
          <a:xfrm>
            <a:off x="3169546" y="4347207"/>
            <a:ext cx="1838014" cy="369332"/>
          </a:xfrm>
          <a:prstGeom prst="rect">
            <a:avLst/>
          </a:prstGeom>
          <a:noFill/>
        </p:spPr>
        <p:txBody>
          <a:bodyPr wrap="square" rtlCol="0">
            <a:spAutoFit/>
          </a:bodyPr>
          <a:lstStyle/>
          <a:p>
            <a:r>
              <a:rPr lang="en-US" altLang="zh-CN" dirty="0">
                <a:highlight>
                  <a:srgbClr val="C0C0C0"/>
                </a:highlight>
              </a:rPr>
              <a:t>Attention weights</a:t>
            </a:r>
            <a:endParaRPr lang="en-US" dirty="0">
              <a:highlight>
                <a:srgbClr val="C0C0C0"/>
              </a:highlight>
            </a:endParaRPr>
          </a:p>
        </p:txBody>
      </p:sp>
      <p:cxnSp>
        <p:nvCxnSpPr>
          <p:cNvPr id="7" name="直接箭头连接符 6">
            <a:extLst>
              <a:ext uri="{FF2B5EF4-FFF2-40B4-BE49-F238E27FC236}">
                <a16:creationId xmlns:a16="http://schemas.microsoft.com/office/drawing/2014/main" id="{3F39EFC3-DE09-46DF-A37E-352ADB80F474}"/>
              </a:ext>
            </a:extLst>
          </p:cNvPr>
          <p:cNvCxnSpPr>
            <a:cxnSpLocks/>
          </p:cNvCxnSpPr>
          <p:nvPr/>
        </p:nvCxnSpPr>
        <p:spPr>
          <a:xfrm flipV="1">
            <a:off x="2380343" y="3029208"/>
            <a:ext cx="1753350" cy="18185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21E89569-9B07-4EAB-8510-5F7E15DF10D1}"/>
              </a:ext>
            </a:extLst>
          </p:cNvPr>
          <p:cNvCxnSpPr>
            <a:cxnSpLocks/>
          </p:cNvCxnSpPr>
          <p:nvPr/>
        </p:nvCxnSpPr>
        <p:spPr>
          <a:xfrm flipH="1" flipV="1">
            <a:off x="1904371" y="3029206"/>
            <a:ext cx="301800" cy="181856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01174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sz="4000" dirty="0"/>
              <a:t>Physics-informed GNNs</a:t>
            </a:r>
          </a:p>
        </p:txBody>
      </p:sp>
      <p:pic>
        <p:nvPicPr>
          <p:cNvPr id="16" name="Picture 6">
            <a:extLst>
              <a:ext uri="{FF2B5EF4-FFF2-40B4-BE49-F238E27FC236}">
                <a16:creationId xmlns:a16="http://schemas.microsoft.com/office/drawing/2014/main" id="{56B4A68D-9DFB-4C5B-ABC2-DAFD4817FB80}"/>
              </a:ext>
            </a:extLst>
          </p:cNvPr>
          <p:cNvPicPr>
            <a:picLocks noChangeAspect="1"/>
          </p:cNvPicPr>
          <p:nvPr/>
        </p:nvPicPr>
        <p:blipFill>
          <a:blip r:embed="rId3"/>
          <a:stretch>
            <a:fillRect/>
          </a:stretch>
        </p:blipFill>
        <p:spPr>
          <a:xfrm>
            <a:off x="4381911" y="1572776"/>
            <a:ext cx="7687288" cy="1740518"/>
          </a:xfrm>
          <a:prstGeom prst="rect">
            <a:avLst/>
          </a:prstGeom>
        </p:spPr>
      </p:pic>
      <p:sp>
        <p:nvSpPr>
          <p:cNvPr id="17" name="TextBox 7">
            <a:extLst>
              <a:ext uri="{FF2B5EF4-FFF2-40B4-BE49-F238E27FC236}">
                <a16:creationId xmlns:a16="http://schemas.microsoft.com/office/drawing/2014/main" id="{2D67B229-086D-4D33-BC18-818921A3815F}"/>
              </a:ext>
            </a:extLst>
          </p:cNvPr>
          <p:cNvSpPr txBox="1"/>
          <p:nvPr/>
        </p:nvSpPr>
        <p:spPr>
          <a:xfrm>
            <a:off x="10236270" y="1647986"/>
            <a:ext cx="1603913" cy="276999"/>
          </a:xfrm>
          <a:prstGeom prst="rect">
            <a:avLst/>
          </a:prstGeom>
          <a:noFill/>
        </p:spPr>
        <p:txBody>
          <a:bodyPr wrap="square">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Park et al. Energy2019</a:t>
            </a:r>
          </a:p>
        </p:txBody>
      </p:sp>
      <p:sp>
        <p:nvSpPr>
          <p:cNvPr id="14" name="TextBox 10">
            <a:extLst>
              <a:ext uri="{FF2B5EF4-FFF2-40B4-BE49-F238E27FC236}">
                <a16:creationId xmlns:a16="http://schemas.microsoft.com/office/drawing/2014/main" id="{31C0775E-EE7E-4837-8DAA-5E6B2F1B7E64}"/>
              </a:ext>
            </a:extLst>
          </p:cNvPr>
          <p:cNvSpPr txBox="1"/>
          <p:nvPr/>
        </p:nvSpPr>
        <p:spPr>
          <a:xfrm>
            <a:off x="852055" y="1143168"/>
            <a:ext cx="3969327"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t>Infuses known physics laws into loss functions to enhance training and prediction performance. </a:t>
            </a:r>
          </a:p>
        </p:txBody>
      </p:sp>
      <p:pic>
        <p:nvPicPr>
          <p:cNvPr id="7" name="图片 6">
            <a:extLst>
              <a:ext uri="{FF2B5EF4-FFF2-40B4-BE49-F238E27FC236}">
                <a16:creationId xmlns:a16="http://schemas.microsoft.com/office/drawing/2014/main" id="{18D8BA03-B73D-4E75-870A-35E75D89EBAE}"/>
              </a:ext>
            </a:extLst>
          </p:cNvPr>
          <p:cNvPicPr>
            <a:picLocks noChangeAspect="1"/>
          </p:cNvPicPr>
          <p:nvPr/>
        </p:nvPicPr>
        <p:blipFill>
          <a:blip r:embed="rId4"/>
          <a:stretch>
            <a:fillRect/>
          </a:stretch>
        </p:blipFill>
        <p:spPr>
          <a:xfrm>
            <a:off x="2402736" y="3931071"/>
            <a:ext cx="8635490" cy="2064261"/>
          </a:xfrm>
          <a:prstGeom prst="rect">
            <a:avLst/>
          </a:prstGeom>
        </p:spPr>
      </p:pic>
      <p:sp>
        <p:nvSpPr>
          <p:cNvPr id="19" name="TextBox 7">
            <a:extLst>
              <a:ext uri="{FF2B5EF4-FFF2-40B4-BE49-F238E27FC236}">
                <a16:creationId xmlns:a16="http://schemas.microsoft.com/office/drawing/2014/main" id="{AE5A759F-13F2-4BDD-81C4-D83D56BE77A7}"/>
              </a:ext>
            </a:extLst>
          </p:cNvPr>
          <p:cNvSpPr txBox="1"/>
          <p:nvPr/>
        </p:nvSpPr>
        <p:spPr>
          <a:xfrm>
            <a:off x="9262673" y="3945937"/>
            <a:ext cx="2329803" cy="276999"/>
          </a:xfrm>
          <a:prstGeom prst="rect">
            <a:avLst/>
          </a:prstGeom>
          <a:noFill/>
        </p:spPr>
        <p:txBody>
          <a:bodyPr wrap="square">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Sanchez-Gonzalez et al. </a:t>
            </a:r>
            <a:r>
              <a:rPr lang="en-US" altLang="zh-CN" sz="1200" dirty="0">
                <a:solidFill>
                  <a:schemeClr val="bg1">
                    <a:lumMod val="50000"/>
                  </a:schemeClr>
                </a:solidFill>
                <a:latin typeface="Calibri" panose="020F0502020204030204" pitchFamily="34" charset="0"/>
                <a:cs typeface="Calibri" panose="020F0502020204030204" pitchFamily="34" charset="0"/>
              </a:rPr>
              <a:t>ArXiv</a:t>
            </a:r>
            <a:r>
              <a:rPr lang="en-US" sz="1200" dirty="0">
                <a:solidFill>
                  <a:schemeClr val="bg1">
                    <a:lumMod val="50000"/>
                  </a:schemeClr>
                </a:solidFill>
                <a:latin typeface="Calibri" panose="020F0502020204030204" pitchFamily="34" charset="0"/>
                <a:cs typeface="Calibri" panose="020F0502020204030204" pitchFamily="34" charset="0"/>
              </a:rPr>
              <a:t>2019</a:t>
            </a:r>
          </a:p>
        </p:txBody>
      </p:sp>
    </p:spTree>
    <p:extLst>
      <p:ext uri="{BB962C8B-B14F-4D97-AF65-F5344CB8AC3E}">
        <p14:creationId xmlns:p14="http://schemas.microsoft.com/office/powerpoint/2010/main" val="232504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9C078A-6675-4F84-89FC-FCA6A7BE6D12}"/>
              </a:ext>
            </a:extLst>
          </p:cNvPr>
          <p:cNvSpPr>
            <a:spLocks noGrp="1"/>
          </p:cNvSpPr>
          <p:nvPr>
            <p:ph type="title"/>
          </p:nvPr>
        </p:nvSpPr>
        <p:spPr>
          <a:xfrm>
            <a:off x="1527048" y="1124712"/>
            <a:ext cx="8569452" cy="1675487"/>
          </a:xfrm>
        </p:spPr>
        <p:txBody>
          <a:bodyPr/>
          <a:lstStyle/>
          <a:p>
            <a:r>
              <a:rPr lang="en-US" dirty="0"/>
              <a:t>Applications of GNNs in </a:t>
            </a:r>
            <a:r>
              <a:rPr lang="en-US" altLang="zh-CN" dirty="0"/>
              <a:t>D</a:t>
            </a:r>
            <a:r>
              <a:rPr lang="en-US" dirty="0"/>
              <a:t>ynamical Systems</a:t>
            </a:r>
          </a:p>
        </p:txBody>
      </p:sp>
      <p:sp>
        <p:nvSpPr>
          <p:cNvPr id="4" name="文本占位符 3">
            <a:extLst>
              <a:ext uri="{FF2B5EF4-FFF2-40B4-BE49-F238E27FC236}">
                <a16:creationId xmlns:a16="http://schemas.microsoft.com/office/drawing/2014/main" id="{23CC82AF-92C8-41CA-97F2-24BA33935E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3956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dirty="0"/>
              <a:t>Traffic Flow Forecasting – 1 </a:t>
            </a:r>
          </a:p>
        </p:txBody>
      </p:sp>
      <p:sp>
        <p:nvSpPr>
          <p:cNvPr id="8" name="TextBox 10">
            <a:extLst>
              <a:ext uri="{FF2B5EF4-FFF2-40B4-BE49-F238E27FC236}">
                <a16:creationId xmlns:a16="http://schemas.microsoft.com/office/drawing/2014/main" id="{541C2464-4104-A84D-8F9C-DB79F791E6A0}"/>
              </a:ext>
            </a:extLst>
          </p:cNvPr>
          <p:cNvSpPr txBox="1"/>
          <p:nvPr/>
        </p:nvSpPr>
        <p:spPr>
          <a:xfrm>
            <a:off x="838200" y="1351908"/>
            <a:ext cx="529936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Prediction of future traffic conditions given previous observations.</a:t>
            </a:r>
          </a:p>
          <a:p>
            <a:pPr marL="342900" indent="-342900">
              <a:buFont typeface="Arial" panose="020B0604020202020204" pitchFamily="34" charset="0"/>
              <a:buChar char="•"/>
            </a:pPr>
            <a:r>
              <a:rPr lang="en-US" sz="2400" dirty="0"/>
              <a:t>Road network as a graph.</a:t>
            </a:r>
          </a:p>
        </p:txBody>
      </p:sp>
      <p:pic>
        <p:nvPicPr>
          <p:cNvPr id="11" name="图片 10">
            <a:extLst>
              <a:ext uri="{FF2B5EF4-FFF2-40B4-BE49-F238E27FC236}">
                <a16:creationId xmlns:a16="http://schemas.microsoft.com/office/drawing/2014/main" id="{A7274919-5228-47FB-B5DD-5CE2118ECA9F}"/>
              </a:ext>
            </a:extLst>
          </p:cNvPr>
          <p:cNvPicPr>
            <a:picLocks noChangeAspect="1"/>
          </p:cNvPicPr>
          <p:nvPr/>
        </p:nvPicPr>
        <p:blipFill>
          <a:blip r:embed="rId3"/>
          <a:stretch>
            <a:fillRect/>
          </a:stretch>
        </p:blipFill>
        <p:spPr>
          <a:xfrm>
            <a:off x="6335159" y="407202"/>
            <a:ext cx="5472995" cy="1889412"/>
          </a:xfrm>
          <a:prstGeom prst="rect">
            <a:avLst/>
          </a:prstGeom>
        </p:spPr>
      </p:pic>
      <p:sp>
        <p:nvSpPr>
          <p:cNvPr id="12" name="TextBox 9">
            <a:extLst>
              <a:ext uri="{FF2B5EF4-FFF2-40B4-BE49-F238E27FC236}">
                <a16:creationId xmlns:a16="http://schemas.microsoft.com/office/drawing/2014/main" id="{D6C2C622-33F7-45A7-9F2C-752219EAD484}"/>
              </a:ext>
            </a:extLst>
          </p:cNvPr>
          <p:cNvSpPr txBox="1"/>
          <p:nvPr/>
        </p:nvSpPr>
        <p:spPr>
          <a:xfrm>
            <a:off x="9185259" y="558701"/>
            <a:ext cx="1529985" cy="276999"/>
          </a:xfrm>
          <a:prstGeom prst="rect">
            <a:avLst/>
          </a:prstGeom>
          <a:noFill/>
        </p:spPr>
        <p:txBody>
          <a:bodyPr wrap="square">
            <a:spAutoFit/>
          </a:bodyPr>
          <a:lstStyle/>
          <a:p>
            <a:r>
              <a:rPr lang="en-US" sz="1200" dirty="0">
                <a:solidFill>
                  <a:schemeClr val="bg1">
                    <a:lumMod val="50000"/>
                  </a:schemeClr>
                </a:solidFill>
              </a:rPr>
              <a:t>Guo et al. AAAI2019</a:t>
            </a:r>
          </a:p>
        </p:txBody>
      </p:sp>
      <p:pic>
        <p:nvPicPr>
          <p:cNvPr id="16" name="图片 15">
            <a:extLst>
              <a:ext uri="{FF2B5EF4-FFF2-40B4-BE49-F238E27FC236}">
                <a16:creationId xmlns:a16="http://schemas.microsoft.com/office/drawing/2014/main" id="{7765C463-E7F8-4D97-A9C4-29B646EF9DBE}"/>
              </a:ext>
            </a:extLst>
          </p:cNvPr>
          <p:cNvPicPr>
            <a:picLocks noChangeAspect="1"/>
          </p:cNvPicPr>
          <p:nvPr/>
        </p:nvPicPr>
        <p:blipFill>
          <a:blip r:embed="rId4"/>
          <a:stretch>
            <a:fillRect/>
          </a:stretch>
        </p:blipFill>
        <p:spPr>
          <a:xfrm>
            <a:off x="6096000" y="2601176"/>
            <a:ext cx="5789295" cy="2994235"/>
          </a:xfrm>
          <a:prstGeom prst="rect">
            <a:avLst/>
          </a:prstGeom>
        </p:spPr>
      </p:pic>
      <p:pic>
        <p:nvPicPr>
          <p:cNvPr id="18" name="图片 17">
            <a:extLst>
              <a:ext uri="{FF2B5EF4-FFF2-40B4-BE49-F238E27FC236}">
                <a16:creationId xmlns:a16="http://schemas.microsoft.com/office/drawing/2014/main" id="{8DC8E067-EB0E-4584-9C5D-CC0C672A09BA}"/>
              </a:ext>
            </a:extLst>
          </p:cNvPr>
          <p:cNvPicPr>
            <a:picLocks noChangeAspect="1"/>
          </p:cNvPicPr>
          <p:nvPr/>
        </p:nvPicPr>
        <p:blipFill>
          <a:blip r:embed="rId5"/>
          <a:stretch>
            <a:fillRect/>
          </a:stretch>
        </p:blipFill>
        <p:spPr>
          <a:xfrm>
            <a:off x="838201" y="3777281"/>
            <a:ext cx="3562677" cy="1927596"/>
          </a:xfrm>
          <a:prstGeom prst="rect">
            <a:avLst/>
          </a:prstGeom>
        </p:spPr>
      </p:pic>
      <p:pic>
        <p:nvPicPr>
          <p:cNvPr id="20" name="图片 19">
            <a:extLst>
              <a:ext uri="{FF2B5EF4-FFF2-40B4-BE49-F238E27FC236}">
                <a16:creationId xmlns:a16="http://schemas.microsoft.com/office/drawing/2014/main" id="{2273B431-FBCC-4294-8D3B-59059369F0F6}"/>
              </a:ext>
            </a:extLst>
          </p:cNvPr>
          <p:cNvPicPr>
            <a:picLocks noChangeAspect="1"/>
          </p:cNvPicPr>
          <p:nvPr/>
        </p:nvPicPr>
        <p:blipFill>
          <a:blip r:embed="rId6"/>
          <a:stretch>
            <a:fillRect/>
          </a:stretch>
        </p:blipFill>
        <p:spPr>
          <a:xfrm>
            <a:off x="4631193" y="3705999"/>
            <a:ext cx="3511261" cy="1889412"/>
          </a:xfrm>
          <a:prstGeom prst="rect">
            <a:avLst/>
          </a:prstGeom>
        </p:spPr>
      </p:pic>
      <p:sp>
        <p:nvSpPr>
          <p:cNvPr id="21" name="TextBox 9">
            <a:extLst>
              <a:ext uri="{FF2B5EF4-FFF2-40B4-BE49-F238E27FC236}">
                <a16:creationId xmlns:a16="http://schemas.microsoft.com/office/drawing/2014/main" id="{F0A57C2E-9232-490F-A869-5774315C7F5B}"/>
              </a:ext>
            </a:extLst>
          </p:cNvPr>
          <p:cNvSpPr txBox="1"/>
          <p:nvPr/>
        </p:nvSpPr>
        <p:spPr>
          <a:xfrm>
            <a:off x="743279" y="5704877"/>
            <a:ext cx="5771804" cy="276999"/>
          </a:xfrm>
          <a:prstGeom prst="rect">
            <a:avLst/>
          </a:prstGeom>
          <a:noFill/>
        </p:spPr>
        <p:txBody>
          <a:bodyPr wrap="square">
            <a:spAutoFit/>
          </a:bodyPr>
          <a:lstStyle/>
          <a:p>
            <a:r>
              <a:rPr lang="en-US" sz="1200" dirty="0">
                <a:solidFill>
                  <a:schemeClr val="bg1">
                    <a:lumMod val="50000"/>
                  </a:schemeClr>
                </a:solidFill>
              </a:rPr>
              <a:t>Lange et al. “Traffic prediction with advanced Graph Neural Networks”, DeepMind2020</a:t>
            </a:r>
          </a:p>
        </p:txBody>
      </p:sp>
      <p:sp>
        <p:nvSpPr>
          <p:cNvPr id="23" name="TextBox 8">
            <a:extLst>
              <a:ext uri="{FF2B5EF4-FFF2-40B4-BE49-F238E27FC236}">
                <a16:creationId xmlns:a16="http://schemas.microsoft.com/office/drawing/2014/main" id="{09B081B0-BBC0-4AC9-ACAF-09191D5E0EBB}"/>
              </a:ext>
            </a:extLst>
          </p:cNvPr>
          <p:cNvSpPr txBox="1"/>
          <p:nvPr/>
        </p:nvSpPr>
        <p:spPr>
          <a:xfrm>
            <a:off x="838201" y="3388183"/>
            <a:ext cx="3562678" cy="338554"/>
          </a:xfrm>
          <a:prstGeom prst="rect">
            <a:avLst/>
          </a:prstGeom>
          <a:noFill/>
        </p:spPr>
        <p:txBody>
          <a:bodyPr wrap="square" rtlCol="0">
            <a:spAutoFit/>
          </a:bodyPr>
          <a:lstStyle/>
          <a:p>
            <a:r>
              <a:rPr lang="en-US" altLang="zh-CN" sz="1600" dirty="0">
                <a:highlight>
                  <a:srgbClr val="C0C0C0"/>
                </a:highlight>
              </a:rPr>
              <a:t>Road segments with measuring stations.</a:t>
            </a:r>
            <a:endParaRPr lang="en-US" sz="1600" dirty="0">
              <a:highlight>
                <a:srgbClr val="C0C0C0"/>
              </a:highlight>
            </a:endParaRPr>
          </a:p>
        </p:txBody>
      </p:sp>
      <p:sp>
        <p:nvSpPr>
          <p:cNvPr id="24" name="TextBox 8">
            <a:extLst>
              <a:ext uri="{FF2B5EF4-FFF2-40B4-BE49-F238E27FC236}">
                <a16:creationId xmlns:a16="http://schemas.microsoft.com/office/drawing/2014/main" id="{F4F44FEF-E077-4FEF-8B3A-4B33AA541356}"/>
              </a:ext>
            </a:extLst>
          </p:cNvPr>
          <p:cNvSpPr txBox="1"/>
          <p:nvPr/>
        </p:nvSpPr>
        <p:spPr>
          <a:xfrm>
            <a:off x="6515083" y="5072708"/>
            <a:ext cx="1465800" cy="584775"/>
          </a:xfrm>
          <a:prstGeom prst="rect">
            <a:avLst/>
          </a:prstGeom>
          <a:noFill/>
        </p:spPr>
        <p:txBody>
          <a:bodyPr wrap="square" rtlCol="0">
            <a:spAutoFit/>
          </a:bodyPr>
          <a:lstStyle/>
          <a:p>
            <a:r>
              <a:rPr lang="en-US" altLang="zh-CN" sz="1600" dirty="0">
                <a:highlight>
                  <a:srgbClr val="C0C0C0"/>
                </a:highlight>
              </a:rPr>
              <a:t>Corresponding graph structure.</a:t>
            </a:r>
            <a:endParaRPr lang="en-US" sz="1600" dirty="0">
              <a:highlight>
                <a:srgbClr val="C0C0C0"/>
              </a:highlight>
            </a:endParaRPr>
          </a:p>
        </p:txBody>
      </p:sp>
    </p:spTree>
    <p:extLst>
      <p:ext uri="{BB962C8B-B14F-4D97-AF65-F5344CB8AC3E}">
        <p14:creationId xmlns:p14="http://schemas.microsoft.com/office/powerpoint/2010/main" val="63876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E066891-4EAF-4553-BC21-D20F2B2F6B78}"/>
              </a:ext>
            </a:extLst>
          </p:cNvPr>
          <p:cNvPicPr>
            <a:picLocks noChangeAspect="1"/>
          </p:cNvPicPr>
          <p:nvPr/>
        </p:nvPicPr>
        <p:blipFill>
          <a:blip r:embed="rId3"/>
          <a:stretch>
            <a:fillRect/>
          </a:stretch>
        </p:blipFill>
        <p:spPr>
          <a:xfrm>
            <a:off x="5917996" y="1472084"/>
            <a:ext cx="6274003" cy="1703380"/>
          </a:xfrm>
          <a:prstGeom prst="rect">
            <a:avLst/>
          </a:prstGeom>
        </p:spPr>
      </p:pic>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dirty="0"/>
              <a:t>Traffic Flow Forecasting – 2 </a:t>
            </a:r>
          </a:p>
        </p:txBody>
      </p:sp>
      <p:sp>
        <p:nvSpPr>
          <p:cNvPr id="11" name="TextBox 10">
            <a:extLst>
              <a:ext uri="{FF2B5EF4-FFF2-40B4-BE49-F238E27FC236}">
                <a16:creationId xmlns:a16="http://schemas.microsoft.com/office/drawing/2014/main" id="{B745D68B-6B68-2E47-BCF8-8D53E03B7071}"/>
              </a:ext>
            </a:extLst>
          </p:cNvPr>
          <p:cNvSpPr txBox="1"/>
          <p:nvPr/>
        </p:nvSpPr>
        <p:spPr>
          <a:xfrm>
            <a:off x="10780167" y="2961835"/>
            <a:ext cx="1411833" cy="276999"/>
          </a:xfrm>
          <a:prstGeom prst="rect">
            <a:avLst/>
          </a:prstGeom>
          <a:noFill/>
        </p:spPr>
        <p:txBody>
          <a:bodyPr wrap="square">
            <a:spAutoFit/>
          </a:bodyPr>
          <a:lstStyle/>
          <a:p>
            <a:r>
              <a:rPr lang="en-US" sz="1200" dirty="0">
                <a:solidFill>
                  <a:schemeClr val="bg1">
                    <a:lumMod val="50000"/>
                  </a:schemeClr>
                </a:solidFill>
              </a:rPr>
              <a:t>Bai et al. ISPRS2021</a:t>
            </a:r>
          </a:p>
        </p:txBody>
      </p:sp>
      <p:grpSp>
        <p:nvGrpSpPr>
          <p:cNvPr id="15" name="组合 14">
            <a:extLst>
              <a:ext uri="{FF2B5EF4-FFF2-40B4-BE49-F238E27FC236}">
                <a16:creationId xmlns:a16="http://schemas.microsoft.com/office/drawing/2014/main" id="{A0D76DFD-1E64-444A-B277-051CCE725017}"/>
              </a:ext>
            </a:extLst>
          </p:cNvPr>
          <p:cNvGrpSpPr/>
          <p:nvPr/>
        </p:nvGrpSpPr>
        <p:grpSpPr>
          <a:xfrm>
            <a:off x="5537606" y="3664457"/>
            <a:ext cx="6654394" cy="2741646"/>
            <a:chOff x="2026700" y="3429000"/>
            <a:chExt cx="6982799" cy="2876951"/>
          </a:xfrm>
        </p:grpSpPr>
        <p:pic>
          <p:nvPicPr>
            <p:cNvPr id="12" name="图片 11">
              <a:extLst>
                <a:ext uri="{FF2B5EF4-FFF2-40B4-BE49-F238E27FC236}">
                  <a16:creationId xmlns:a16="http://schemas.microsoft.com/office/drawing/2014/main" id="{FE5A7243-5ADF-4A38-B6A9-9E08F747A6CA}"/>
                </a:ext>
              </a:extLst>
            </p:cNvPr>
            <p:cNvPicPr>
              <a:picLocks noChangeAspect="1"/>
            </p:cNvPicPr>
            <p:nvPr/>
          </p:nvPicPr>
          <p:blipFill>
            <a:blip r:embed="rId4"/>
            <a:stretch>
              <a:fillRect/>
            </a:stretch>
          </p:blipFill>
          <p:spPr>
            <a:xfrm>
              <a:off x="2026700" y="3429000"/>
              <a:ext cx="6982799" cy="2876951"/>
            </a:xfrm>
            <a:prstGeom prst="rect">
              <a:avLst/>
            </a:prstGeom>
          </p:spPr>
        </p:pic>
        <p:sp>
          <p:nvSpPr>
            <p:cNvPr id="13" name="TextBox 10">
              <a:extLst>
                <a:ext uri="{FF2B5EF4-FFF2-40B4-BE49-F238E27FC236}">
                  <a16:creationId xmlns:a16="http://schemas.microsoft.com/office/drawing/2014/main" id="{F368819B-C456-4380-9DF4-BFCC217BF35E}"/>
                </a:ext>
              </a:extLst>
            </p:cNvPr>
            <p:cNvSpPr txBox="1"/>
            <p:nvPr/>
          </p:nvSpPr>
          <p:spPr>
            <a:xfrm>
              <a:off x="7436731" y="6027153"/>
              <a:ext cx="1572768" cy="276999"/>
            </a:xfrm>
            <a:prstGeom prst="rect">
              <a:avLst/>
            </a:prstGeom>
            <a:noFill/>
          </p:spPr>
          <p:txBody>
            <a:bodyPr wrap="square">
              <a:spAutoFit/>
            </a:bodyPr>
            <a:lstStyle/>
            <a:p>
              <a:r>
                <a:rPr lang="en-US" sz="1200" dirty="0">
                  <a:solidFill>
                    <a:schemeClr val="bg1">
                      <a:lumMod val="50000"/>
                    </a:schemeClr>
                  </a:solidFill>
                </a:rPr>
                <a:t>Fang et al. KDD2021</a:t>
              </a:r>
            </a:p>
          </p:txBody>
        </p:sp>
      </p:grpSp>
      <p:pic>
        <p:nvPicPr>
          <p:cNvPr id="14" name="Picture 5" descr="Diagram&#10;&#10;Description automatically generated">
            <a:extLst>
              <a:ext uri="{FF2B5EF4-FFF2-40B4-BE49-F238E27FC236}">
                <a16:creationId xmlns:a16="http://schemas.microsoft.com/office/drawing/2014/main" id="{7711D937-AF10-468E-B9B8-01CA8FCEC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87" y="2140894"/>
            <a:ext cx="5567197" cy="2876951"/>
          </a:xfrm>
          <a:prstGeom prst="rect">
            <a:avLst/>
          </a:prstGeom>
        </p:spPr>
      </p:pic>
      <p:sp>
        <p:nvSpPr>
          <p:cNvPr id="16" name="TextBox 9">
            <a:extLst>
              <a:ext uri="{FF2B5EF4-FFF2-40B4-BE49-F238E27FC236}">
                <a16:creationId xmlns:a16="http://schemas.microsoft.com/office/drawing/2014/main" id="{BB75542D-C375-4E13-99E9-22178436F349}"/>
              </a:ext>
            </a:extLst>
          </p:cNvPr>
          <p:cNvSpPr txBox="1"/>
          <p:nvPr/>
        </p:nvSpPr>
        <p:spPr>
          <a:xfrm>
            <a:off x="4601371" y="4430996"/>
            <a:ext cx="1316625" cy="276999"/>
          </a:xfrm>
          <a:prstGeom prst="rect">
            <a:avLst/>
          </a:prstGeom>
          <a:noFill/>
        </p:spPr>
        <p:txBody>
          <a:bodyPr wrap="square">
            <a:spAutoFit/>
          </a:bodyPr>
          <a:lstStyle/>
          <a:p>
            <a:r>
              <a:rPr lang="en-US" sz="1200" dirty="0">
                <a:solidFill>
                  <a:schemeClr val="bg1">
                    <a:lumMod val="50000"/>
                  </a:schemeClr>
                </a:solidFill>
              </a:rPr>
              <a:t>Yu et al. IJCAI2018</a:t>
            </a:r>
          </a:p>
        </p:txBody>
      </p:sp>
      <p:sp>
        <p:nvSpPr>
          <p:cNvPr id="17" name="TextBox 8">
            <a:extLst>
              <a:ext uri="{FF2B5EF4-FFF2-40B4-BE49-F238E27FC236}">
                <a16:creationId xmlns:a16="http://schemas.microsoft.com/office/drawing/2014/main" id="{634187D2-D67A-4AFA-944D-063D9B4F0028}"/>
              </a:ext>
            </a:extLst>
          </p:cNvPr>
          <p:cNvSpPr txBox="1"/>
          <p:nvPr/>
        </p:nvSpPr>
        <p:spPr>
          <a:xfrm>
            <a:off x="1496319" y="1668934"/>
            <a:ext cx="3071331" cy="369332"/>
          </a:xfrm>
          <a:prstGeom prst="rect">
            <a:avLst/>
          </a:prstGeom>
          <a:noFill/>
        </p:spPr>
        <p:txBody>
          <a:bodyPr wrap="square" rtlCol="0">
            <a:spAutoFit/>
          </a:bodyPr>
          <a:lstStyle/>
          <a:p>
            <a:pPr algn="ctr"/>
            <a:r>
              <a:rPr lang="en-US" dirty="0">
                <a:highlight>
                  <a:srgbClr val="C0C0C0"/>
                </a:highlight>
              </a:rPr>
              <a:t>Spatial-Temporal GCN (STGCN)</a:t>
            </a:r>
          </a:p>
        </p:txBody>
      </p:sp>
      <p:sp>
        <p:nvSpPr>
          <p:cNvPr id="18" name="TextBox 8">
            <a:extLst>
              <a:ext uri="{FF2B5EF4-FFF2-40B4-BE49-F238E27FC236}">
                <a16:creationId xmlns:a16="http://schemas.microsoft.com/office/drawing/2014/main" id="{5686AE47-4C60-471C-A519-C0D1845E0596}"/>
              </a:ext>
            </a:extLst>
          </p:cNvPr>
          <p:cNvSpPr txBox="1"/>
          <p:nvPr/>
        </p:nvSpPr>
        <p:spPr>
          <a:xfrm>
            <a:off x="7837378" y="1098303"/>
            <a:ext cx="3071331" cy="369332"/>
          </a:xfrm>
          <a:prstGeom prst="rect">
            <a:avLst/>
          </a:prstGeom>
          <a:noFill/>
        </p:spPr>
        <p:txBody>
          <a:bodyPr wrap="square" rtlCol="0">
            <a:spAutoFit/>
          </a:bodyPr>
          <a:lstStyle/>
          <a:p>
            <a:pPr algn="ctr"/>
            <a:r>
              <a:rPr lang="en-US" dirty="0">
                <a:highlight>
                  <a:srgbClr val="C0C0C0"/>
                </a:highlight>
              </a:rPr>
              <a:t>With attention mechanism</a:t>
            </a:r>
          </a:p>
        </p:txBody>
      </p:sp>
      <p:sp>
        <p:nvSpPr>
          <p:cNvPr id="19" name="TextBox 8">
            <a:extLst>
              <a:ext uri="{FF2B5EF4-FFF2-40B4-BE49-F238E27FC236}">
                <a16:creationId xmlns:a16="http://schemas.microsoft.com/office/drawing/2014/main" id="{B4D8C256-6E9E-4A3D-A9E4-AD798149F47B}"/>
              </a:ext>
            </a:extLst>
          </p:cNvPr>
          <p:cNvSpPr txBox="1"/>
          <p:nvPr/>
        </p:nvSpPr>
        <p:spPr>
          <a:xfrm>
            <a:off x="7837378" y="3443656"/>
            <a:ext cx="3071331" cy="369332"/>
          </a:xfrm>
          <a:prstGeom prst="rect">
            <a:avLst/>
          </a:prstGeom>
          <a:noFill/>
        </p:spPr>
        <p:txBody>
          <a:bodyPr wrap="square" rtlCol="0">
            <a:spAutoFit/>
          </a:bodyPr>
          <a:lstStyle/>
          <a:p>
            <a:pPr algn="ctr"/>
            <a:r>
              <a:rPr lang="en-US" dirty="0">
                <a:highlight>
                  <a:srgbClr val="C0C0C0"/>
                </a:highlight>
              </a:rPr>
              <a:t>Graph ODE network</a:t>
            </a:r>
          </a:p>
        </p:txBody>
      </p:sp>
    </p:spTree>
    <p:extLst>
      <p:ext uri="{BB962C8B-B14F-4D97-AF65-F5344CB8AC3E}">
        <p14:creationId xmlns:p14="http://schemas.microsoft.com/office/powerpoint/2010/main" val="1727519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48C5-0C4F-D144-9DC1-73181BE0B81F}"/>
              </a:ext>
            </a:extLst>
          </p:cNvPr>
          <p:cNvSpPr>
            <a:spLocks noGrp="1"/>
          </p:cNvSpPr>
          <p:nvPr>
            <p:ph type="title"/>
          </p:nvPr>
        </p:nvSpPr>
        <p:spPr/>
        <p:txBody>
          <a:bodyPr>
            <a:normAutofit/>
          </a:bodyPr>
          <a:lstStyle/>
          <a:p>
            <a:r>
              <a:rPr lang="en-US" dirty="0"/>
              <a:t>Power System</a:t>
            </a:r>
          </a:p>
        </p:txBody>
      </p:sp>
      <p:pic>
        <p:nvPicPr>
          <p:cNvPr id="16" name="Content Placeholder 15">
            <a:extLst>
              <a:ext uri="{FF2B5EF4-FFF2-40B4-BE49-F238E27FC236}">
                <a16:creationId xmlns:a16="http://schemas.microsoft.com/office/drawing/2014/main" id="{67C5FF94-FA7E-7349-A658-53B37568088D}"/>
              </a:ext>
            </a:extLst>
          </p:cNvPr>
          <p:cNvPicPr>
            <a:picLocks noGrp="1"/>
          </p:cNvPicPr>
          <p:nvPr>
            <p:ph idx="4294967295"/>
          </p:nvPr>
        </p:nvPicPr>
        <p:blipFill>
          <a:blip r:embed="rId3">
            <a:extLst>
              <a:ext uri="{28A0092B-C50C-407E-A947-70E740481C1C}">
                <a14:useLocalDpi xmlns:a14="http://schemas.microsoft.com/office/drawing/2010/main" val="0"/>
              </a:ext>
            </a:extLst>
          </a:blip>
          <a:stretch>
            <a:fillRect/>
          </a:stretch>
        </p:blipFill>
        <p:spPr>
          <a:xfrm>
            <a:off x="1819951" y="1183076"/>
            <a:ext cx="3616325" cy="4926013"/>
          </a:xfrm>
          <a:prstGeom prst="rect">
            <a:avLst/>
          </a:prstGeom>
        </p:spPr>
      </p:pic>
      <p:sp>
        <p:nvSpPr>
          <p:cNvPr id="6" name="TextBox 5">
            <a:extLst>
              <a:ext uri="{FF2B5EF4-FFF2-40B4-BE49-F238E27FC236}">
                <a16:creationId xmlns:a16="http://schemas.microsoft.com/office/drawing/2014/main" id="{D14A1B80-02D2-F74B-A5F5-A51D6DF08B4B}"/>
              </a:ext>
            </a:extLst>
          </p:cNvPr>
          <p:cNvSpPr txBox="1"/>
          <p:nvPr/>
        </p:nvSpPr>
        <p:spPr>
          <a:xfrm>
            <a:off x="8448286" y="0"/>
            <a:ext cx="3743714" cy="338554"/>
          </a:xfrm>
          <a:prstGeom prst="rect">
            <a:avLst/>
          </a:prstGeom>
          <a:noFill/>
        </p:spPr>
        <p:txBody>
          <a:bodyPr wrap="square" rtlCol="0">
            <a:spAutoFit/>
          </a:bodyPr>
          <a:lstStyle/>
          <a:p>
            <a:r>
              <a:rPr lang="en-US" sz="1600" dirty="0">
                <a:solidFill>
                  <a:schemeClr val="tx1">
                    <a:lumMod val="65000"/>
                    <a:lumOff val="35000"/>
                  </a:schemeClr>
                </a:solidFill>
              </a:rPr>
              <a:t>Collaboration with Xinyuan Jiang, Dr. Yan Li</a:t>
            </a:r>
          </a:p>
        </p:txBody>
      </p:sp>
      <p:pic>
        <p:nvPicPr>
          <p:cNvPr id="8" name="Content Placeholder 28" descr="A picture containing text, calculator&#10;&#10;Description automatically generated">
            <a:extLst>
              <a:ext uri="{FF2B5EF4-FFF2-40B4-BE49-F238E27FC236}">
                <a16:creationId xmlns:a16="http://schemas.microsoft.com/office/drawing/2014/main" id="{F37EC890-A4DD-4D50-A607-27F98D5BC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126" y="641397"/>
            <a:ext cx="5331357" cy="4934571"/>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C41FEE6-ACC0-42A3-B0A5-45D6CFCF9E43}"/>
                  </a:ext>
                </a:extLst>
              </p:cNvPr>
              <p:cNvSpPr txBox="1"/>
              <p:nvPr/>
            </p:nvSpPr>
            <p:spPr>
              <a:xfrm>
                <a:off x="7340801" y="5730293"/>
                <a:ext cx="3503753" cy="416974"/>
              </a:xfrm>
              <a:prstGeom prst="rect">
                <a:avLst/>
              </a:prstGeom>
              <a:noFill/>
            </p:spPr>
            <p:txBody>
              <a:bodyPr wrap="square" rtlCol="0">
                <a:spAutoFit/>
              </a:bodyPr>
              <a:lstStyle/>
              <a:p>
                <a14:m>
                  <m:oMath xmlns:m="http://schemas.openxmlformats.org/officeDocument/2006/math">
                    <m:sSup>
                      <m:sSupPr>
                        <m:ctrlPr>
                          <a:rPr lang="en-US" i="1" smtClean="0">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𝒊</m:t>
                                </m:r>
                              </m:sub>
                            </m:sSub>
                          </m:e>
                        </m:acc>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i="1">
                        <a:latin typeface="Cambria Math" panose="02040503050406030204" pitchFamily="18" charset="0"/>
                      </a:rPr>
                      <m:t>=</m:t>
                    </m:r>
                    <m:r>
                      <a:rPr lang="en-US" b="1" i="1">
                        <a:latin typeface="Cambria Math" panose="02040503050406030204" pitchFamily="18" charset="0"/>
                      </a:rPr>
                      <m:t>𝑭</m:t>
                    </m:r>
                    <m:r>
                      <a:rPr lang="en-US" b="1" i="1">
                        <a:latin typeface="Cambria Math" panose="02040503050406030204" pitchFamily="18" charset="0"/>
                      </a:rPr>
                      <m:t>(</m:t>
                    </m:r>
                    <m:sSup>
                      <m:sSupPr>
                        <m:ctrlPr>
                          <a:rPr lang="en-US" i="1">
                            <a:latin typeface="Cambria Math" panose="02040503050406030204" pitchFamily="18" charset="0"/>
                          </a:rPr>
                        </m:ctrlPr>
                      </m:sSupPr>
                      <m:e>
                        <m:sSub>
                          <m:sSubPr>
                            <m:ctrlPr>
                              <a:rPr lang="en-US" b="1" i="1">
                                <a:latin typeface="Cambria Math" panose="02040503050406030204" pitchFamily="18" charset="0"/>
                              </a:rPr>
                            </m:ctrlPr>
                          </m:sSubPr>
                          <m:e>
                            <m:r>
                              <a:rPr lang="en-US" b="1" i="1" smtClean="0">
                                <a:latin typeface="Cambria Math" panose="02040503050406030204" pitchFamily="18" charset="0"/>
                              </a:rPr>
                              <m:t>𝑷</m:t>
                            </m:r>
                          </m:e>
                          <m:sub>
                            <m:r>
                              <a:rPr lang="en-US" b="1" i="1">
                                <a:latin typeface="Cambria Math" panose="02040503050406030204" pitchFamily="18" charset="0"/>
                              </a:rPr>
                              <m:t>𝒊</m:t>
                            </m:r>
                          </m:sub>
                        </m:sSub>
                      </m:e>
                      <m:sup>
                        <m:d>
                          <m:dPr>
                            <m:ctrlPr>
                              <a:rPr lang="en-US" i="1">
                                <a:latin typeface="Cambria Math" panose="02040503050406030204" pitchFamily="18" charset="0"/>
                              </a:rPr>
                            </m:ctrlPr>
                          </m:dPr>
                          <m:e>
                            <m:r>
                              <a:rPr lang="en-US" i="1">
                                <a:latin typeface="Cambria Math" panose="02040503050406030204" pitchFamily="18" charset="0"/>
                              </a:rPr>
                              <m:t>𝑘</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smtClean="0">
                            <a:latin typeface="Cambria Math" panose="02040503050406030204" pitchFamily="18" charset="0"/>
                          </a:rPr>
                          <m:t>𝒢</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b="1" i="1" smtClean="0">
                            <a:latin typeface="Cambria Math" panose="02040503050406030204" pitchFamily="18" charset="0"/>
                          </a:rPr>
                          <m:t>𝒈</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a:t>
                </a:r>
                <a14:m>
                  <m:oMath xmlns:m="http://schemas.openxmlformats.org/officeDocument/2006/math">
                    <m:r>
                      <a:rPr lang="en-US" b="1" i="1" smtClean="0">
                        <a:latin typeface="Cambria Math" panose="02040503050406030204" pitchFamily="18" charset="0"/>
                        <a:ea typeface="Cambria Math" panose="02040503050406030204" pitchFamily="18" charset="0"/>
                      </a:rPr>
                      <m:t>𝓦</m:t>
                    </m:r>
                  </m:oMath>
                </a14:m>
                <a:r>
                  <a:rPr lang="en-US" dirty="0"/>
                  <a:t>)</a:t>
                </a:r>
              </a:p>
            </p:txBody>
          </p:sp>
        </mc:Choice>
        <mc:Fallback xmlns="">
          <p:sp>
            <p:nvSpPr>
              <p:cNvPr id="19" name="文本框 18">
                <a:extLst>
                  <a:ext uri="{FF2B5EF4-FFF2-40B4-BE49-F238E27FC236}">
                    <a16:creationId xmlns:a16="http://schemas.microsoft.com/office/drawing/2014/main" id="{7C41FEE6-ACC0-42A3-B0A5-45D6CFCF9E43}"/>
                  </a:ext>
                </a:extLst>
              </p:cNvPr>
              <p:cNvSpPr txBox="1">
                <a:spLocks noRot="1" noChangeAspect="1" noMove="1" noResize="1" noEditPoints="1" noAdjustHandles="1" noChangeArrowheads="1" noChangeShapeType="1" noTextEdit="1"/>
              </p:cNvSpPr>
              <p:nvPr/>
            </p:nvSpPr>
            <p:spPr>
              <a:xfrm>
                <a:off x="7340801" y="5730293"/>
                <a:ext cx="3503753" cy="416974"/>
              </a:xfrm>
              <a:prstGeom prst="rect">
                <a:avLst/>
              </a:prstGeom>
              <a:blipFill>
                <a:blip r:embed="rId5"/>
                <a:stretch>
                  <a:fillRect b="-20588"/>
                </a:stretch>
              </a:blipFill>
            </p:spPr>
            <p:txBody>
              <a:bodyPr/>
              <a:lstStyle/>
              <a:p>
                <a:r>
                  <a:rPr lang="en-US">
                    <a:noFill/>
                  </a:rPr>
                  <a:t> </a:t>
                </a:r>
              </a:p>
            </p:txBody>
          </p:sp>
        </mc:Fallback>
      </mc:AlternateContent>
      <p:sp>
        <p:nvSpPr>
          <p:cNvPr id="20" name="矩形 19">
            <a:extLst>
              <a:ext uri="{FF2B5EF4-FFF2-40B4-BE49-F238E27FC236}">
                <a16:creationId xmlns:a16="http://schemas.microsoft.com/office/drawing/2014/main" id="{565103C4-9ADA-4511-809A-AC50158C131D}"/>
              </a:ext>
            </a:extLst>
          </p:cNvPr>
          <p:cNvSpPr/>
          <p:nvPr/>
        </p:nvSpPr>
        <p:spPr>
          <a:xfrm>
            <a:off x="7256022" y="5776358"/>
            <a:ext cx="1398892" cy="347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5C11F21-3263-4D68-9511-391F069251D2}"/>
                  </a:ext>
                </a:extLst>
              </p:cNvPr>
              <p:cNvSpPr txBox="1"/>
              <p:nvPr/>
            </p:nvSpPr>
            <p:spPr>
              <a:xfrm>
                <a:off x="7813304" y="6075901"/>
                <a:ext cx="2558745" cy="416974"/>
              </a:xfrm>
              <a:prstGeom prst="rect">
                <a:avLst/>
              </a:prstGeom>
              <a:noFill/>
            </p:spPr>
            <p:txBody>
              <a:bodyPr wrap="square" rtlCol="0">
                <a:spAutoFit/>
              </a:bodyPr>
              <a:lstStyle/>
              <a:p>
                <a14:m>
                  <m:oMath xmlns:m="http://schemas.openxmlformats.org/officeDocument/2006/math">
                    <m:sSup>
                      <m:sSupPr>
                        <m:ctrlPr>
                          <a:rPr lang="en-US" i="1" smtClean="0">
                            <a:latin typeface="Cambria Math" panose="02040503050406030204" pitchFamily="18" charset="0"/>
                          </a:rPr>
                        </m:ctrlPr>
                      </m:sSupPr>
                      <m:e>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𝒊</m:t>
                            </m:r>
                          </m:sub>
                        </m:sSub>
                      </m:e>
                      <m:sup>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+1</m:t>
                        </m:r>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𝒊</m:t>
                            </m:r>
                          </m:sub>
                        </m:sSub>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a:t>
                </a:r>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Δ</m:t>
                    </m:r>
                    <m:r>
                      <m:rPr>
                        <m:sty m:val="p"/>
                      </m:rPr>
                      <a:rPr lang="en-US" altLang="zh-CN" i="1" dirty="0">
                        <a:latin typeface="Cambria Math" panose="02040503050406030204" pitchFamily="18" charset="0"/>
                        <a:ea typeface="Cambria Math" panose="02040503050406030204" pitchFamily="18" charset="0"/>
                      </a:rPr>
                      <m:t>t</m:t>
                    </m:r>
                    <m:sSup>
                      <m:sSupPr>
                        <m:ctrlPr>
                          <a:rPr lang="en-US" altLang="zh-CN" i="1" dirty="0"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𝒊</m:t>
                                </m:r>
                              </m:sub>
                            </m:sSub>
                          </m:e>
                        </m:acc>
                      </m:e>
                      <m:sup>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𝑘</m:t>
                        </m:r>
                        <m:r>
                          <a:rPr lang="en-US" altLang="zh-CN" b="0" i="1" dirty="0" smtClean="0">
                            <a:latin typeface="Cambria Math" panose="02040503050406030204" pitchFamily="18" charset="0"/>
                            <a:ea typeface="Cambria Math" panose="02040503050406030204" pitchFamily="18" charset="0"/>
                          </a:rPr>
                          <m:t>)</m:t>
                        </m:r>
                      </m:sup>
                    </m:sSup>
                  </m:oMath>
                </a14:m>
                <a:endParaRPr lang="en-US" dirty="0"/>
              </a:p>
            </p:txBody>
          </p:sp>
        </mc:Choice>
        <mc:Fallback xmlns="">
          <p:sp>
            <p:nvSpPr>
              <p:cNvPr id="21" name="文本框 20">
                <a:extLst>
                  <a:ext uri="{FF2B5EF4-FFF2-40B4-BE49-F238E27FC236}">
                    <a16:creationId xmlns:a16="http://schemas.microsoft.com/office/drawing/2014/main" id="{35C11F21-3263-4D68-9511-391F069251D2}"/>
                  </a:ext>
                </a:extLst>
              </p:cNvPr>
              <p:cNvSpPr txBox="1">
                <a:spLocks noRot="1" noChangeAspect="1" noMove="1" noResize="1" noEditPoints="1" noAdjustHandles="1" noChangeArrowheads="1" noChangeShapeType="1" noTextEdit="1"/>
              </p:cNvSpPr>
              <p:nvPr/>
            </p:nvSpPr>
            <p:spPr>
              <a:xfrm>
                <a:off x="7813304" y="6075901"/>
                <a:ext cx="2558745" cy="416974"/>
              </a:xfrm>
              <a:prstGeom prst="rect">
                <a:avLst/>
              </a:prstGeom>
              <a:blipFill>
                <a:blip r:embed="rId6"/>
                <a:stretch>
                  <a:fillRect b="-20588"/>
                </a:stretch>
              </a:blipFill>
            </p:spPr>
            <p:txBody>
              <a:bodyPr/>
              <a:lstStyle/>
              <a:p>
                <a:r>
                  <a:rPr lang="en-US">
                    <a:noFill/>
                  </a:rPr>
                  <a:t> </a:t>
                </a:r>
              </a:p>
            </p:txBody>
          </p:sp>
        </mc:Fallback>
      </mc:AlternateContent>
      <p:sp>
        <p:nvSpPr>
          <p:cNvPr id="22" name="矩形 21">
            <a:extLst>
              <a:ext uri="{FF2B5EF4-FFF2-40B4-BE49-F238E27FC236}">
                <a16:creationId xmlns:a16="http://schemas.microsoft.com/office/drawing/2014/main" id="{C70C726C-32DA-431A-94FE-B8B8B4C7F258}"/>
              </a:ext>
            </a:extLst>
          </p:cNvPr>
          <p:cNvSpPr/>
          <p:nvPr/>
        </p:nvSpPr>
        <p:spPr>
          <a:xfrm>
            <a:off x="8654914" y="5749396"/>
            <a:ext cx="478315" cy="366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B6002232-9712-4C95-AD73-FCC9128AB542}"/>
              </a:ext>
            </a:extLst>
          </p:cNvPr>
          <p:cNvSpPr/>
          <p:nvPr/>
        </p:nvSpPr>
        <p:spPr>
          <a:xfrm>
            <a:off x="9133229" y="5749396"/>
            <a:ext cx="478315" cy="366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2C714FC8-0D1D-420A-9BD0-A3ACA42A1596}"/>
              </a:ext>
            </a:extLst>
          </p:cNvPr>
          <p:cNvSpPr/>
          <p:nvPr/>
        </p:nvSpPr>
        <p:spPr>
          <a:xfrm>
            <a:off x="9633291" y="5757647"/>
            <a:ext cx="506413" cy="366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460E36D3-7BFC-4821-A871-12DD4189B462}"/>
              </a:ext>
            </a:extLst>
          </p:cNvPr>
          <p:cNvSpPr/>
          <p:nvPr/>
        </p:nvSpPr>
        <p:spPr>
          <a:xfrm>
            <a:off x="10139704" y="5713100"/>
            <a:ext cx="978377" cy="366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9">
            <a:extLst>
              <a:ext uri="{FF2B5EF4-FFF2-40B4-BE49-F238E27FC236}">
                <a16:creationId xmlns:a16="http://schemas.microsoft.com/office/drawing/2014/main" id="{9E03D1C5-4789-45E1-8FBC-22266516A1B3}"/>
              </a:ext>
            </a:extLst>
          </p:cNvPr>
          <p:cNvSpPr txBox="1"/>
          <p:nvPr/>
        </p:nvSpPr>
        <p:spPr>
          <a:xfrm>
            <a:off x="4037183" y="5832090"/>
            <a:ext cx="1260882" cy="276999"/>
          </a:xfrm>
          <a:prstGeom prst="rect">
            <a:avLst/>
          </a:prstGeom>
          <a:noFill/>
        </p:spPr>
        <p:txBody>
          <a:bodyPr wrap="square">
            <a:spAutoFit/>
          </a:bodyPr>
          <a:lstStyle/>
          <a:p>
            <a:r>
              <a:rPr lang="en-US" sz="1200" dirty="0">
                <a:solidFill>
                  <a:schemeClr val="bg1">
                    <a:lumMod val="50000"/>
                  </a:schemeClr>
                </a:solidFill>
              </a:rPr>
              <a:t>Li et al. IEEE2017</a:t>
            </a:r>
          </a:p>
        </p:txBody>
      </p:sp>
    </p:spTree>
    <p:extLst>
      <p:ext uri="{BB962C8B-B14F-4D97-AF65-F5344CB8AC3E}">
        <p14:creationId xmlns:p14="http://schemas.microsoft.com/office/powerpoint/2010/main" val="226409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10;&#10;Description automatically generated">
            <a:extLst>
              <a:ext uri="{FF2B5EF4-FFF2-40B4-BE49-F238E27FC236}">
                <a16:creationId xmlns:a16="http://schemas.microsoft.com/office/drawing/2014/main" id="{60F97530-24E8-A348-923A-E7E413646019}"/>
              </a:ext>
            </a:extLst>
          </p:cNvPr>
          <p:cNvPicPr>
            <a:picLocks noChangeAspect="1"/>
          </p:cNvPicPr>
          <p:nvPr/>
        </p:nvPicPr>
        <p:blipFill rotWithShape="1">
          <a:blip r:embed="rId3">
            <a:extLst>
              <a:ext uri="{28A0092B-C50C-407E-A947-70E740481C1C}">
                <a14:useLocalDpi xmlns:a14="http://schemas.microsoft.com/office/drawing/2010/main" val="0"/>
              </a:ext>
            </a:extLst>
          </a:blip>
          <a:srcRect r="33280"/>
          <a:stretch/>
        </p:blipFill>
        <p:spPr>
          <a:xfrm>
            <a:off x="0" y="4373905"/>
            <a:ext cx="8134502" cy="2078820"/>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B4F455E0-CE31-F848-B82B-BDB821122826}"/>
              </a:ext>
            </a:extLst>
          </p:cNvPr>
          <p:cNvPicPr>
            <a:picLocks noChangeAspect="1"/>
          </p:cNvPicPr>
          <p:nvPr/>
        </p:nvPicPr>
        <p:blipFill rotWithShape="1">
          <a:blip r:embed="rId4">
            <a:extLst>
              <a:ext uri="{28A0092B-C50C-407E-A947-70E740481C1C}">
                <a14:useLocalDpi xmlns:a14="http://schemas.microsoft.com/office/drawing/2010/main" val="0"/>
              </a:ext>
            </a:extLst>
          </a:blip>
          <a:srcRect r="33280"/>
          <a:stretch/>
        </p:blipFill>
        <p:spPr>
          <a:xfrm>
            <a:off x="0" y="2295085"/>
            <a:ext cx="8134502" cy="2078820"/>
          </a:xfrm>
          <a:prstGeom prst="rect">
            <a:avLst/>
          </a:prstGeom>
        </p:spPr>
      </p:pic>
      <p:sp>
        <p:nvSpPr>
          <p:cNvPr id="8" name="文本框 15">
            <a:extLst>
              <a:ext uri="{FF2B5EF4-FFF2-40B4-BE49-F238E27FC236}">
                <a16:creationId xmlns:a16="http://schemas.microsoft.com/office/drawing/2014/main" id="{5831938B-BEA6-4F0B-A8DD-B240C80362A1}"/>
              </a:ext>
            </a:extLst>
          </p:cNvPr>
          <p:cNvSpPr txBox="1"/>
          <p:nvPr/>
        </p:nvSpPr>
        <p:spPr>
          <a:xfrm>
            <a:off x="4654062" y="98783"/>
            <a:ext cx="1207476" cy="276999"/>
          </a:xfrm>
          <a:prstGeom prst="rect">
            <a:avLst/>
          </a:prstGeom>
          <a:noFill/>
        </p:spPr>
        <p:txBody>
          <a:bodyPr wrap="square" rtlCol="0">
            <a:spAutoFit/>
          </a:bodyPr>
          <a:lstStyle/>
          <a:p>
            <a:r>
              <a:rPr lang="en-US" sz="1200" dirty="0">
                <a:highlight>
                  <a:srgbClr val="C0C0C0"/>
                </a:highlight>
                <a:latin typeface="Calibri" panose="020F0502020204030204" pitchFamily="34" charset="0"/>
                <a:cs typeface="Calibri" panose="020F0502020204030204" pitchFamily="34" charset="0"/>
              </a:rPr>
              <a:t>Swing generator</a:t>
            </a:r>
          </a:p>
        </p:txBody>
      </p:sp>
      <p:sp>
        <p:nvSpPr>
          <p:cNvPr id="9" name="文本框 16">
            <a:extLst>
              <a:ext uri="{FF2B5EF4-FFF2-40B4-BE49-F238E27FC236}">
                <a16:creationId xmlns:a16="http://schemas.microsoft.com/office/drawing/2014/main" id="{3FF323EF-A743-4B5B-9A96-8D9A903141AF}"/>
              </a:ext>
            </a:extLst>
          </p:cNvPr>
          <p:cNvSpPr txBox="1"/>
          <p:nvPr/>
        </p:nvSpPr>
        <p:spPr>
          <a:xfrm>
            <a:off x="5010150" y="2208484"/>
            <a:ext cx="495300" cy="276999"/>
          </a:xfrm>
          <a:prstGeom prst="rect">
            <a:avLst/>
          </a:prstGeom>
          <a:noFill/>
        </p:spPr>
        <p:txBody>
          <a:bodyPr wrap="square" rtlCol="0">
            <a:spAutoFit/>
          </a:bodyPr>
          <a:lstStyle/>
          <a:p>
            <a:r>
              <a:rPr lang="en-US" sz="1200" dirty="0">
                <a:highlight>
                  <a:srgbClr val="C0C0C0"/>
                </a:highlight>
                <a:latin typeface="Calibri" panose="020F0502020204030204" pitchFamily="34" charset="0"/>
                <a:cs typeface="Calibri" panose="020F0502020204030204" pitchFamily="34" charset="0"/>
              </a:rPr>
              <a:t>Load</a:t>
            </a:r>
          </a:p>
        </p:txBody>
      </p:sp>
      <p:sp>
        <p:nvSpPr>
          <p:cNvPr id="10" name="文本框 17">
            <a:extLst>
              <a:ext uri="{FF2B5EF4-FFF2-40B4-BE49-F238E27FC236}">
                <a16:creationId xmlns:a16="http://schemas.microsoft.com/office/drawing/2014/main" id="{2AEE0F86-4229-423F-873B-2E64F47D22AC}"/>
              </a:ext>
            </a:extLst>
          </p:cNvPr>
          <p:cNvSpPr txBox="1"/>
          <p:nvPr/>
        </p:nvSpPr>
        <p:spPr>
          <a:xfrm>
            <a:off x="4809393" y="4318185"/>
            <a:ext cx="896814" cy="276999"/>
          </a:xfrm>
          <a:prstGeom prst="rect">
            <a:avLst/>
          </a:prstGeom>
          <a:noFill/>
        </p:spPr>
        <p:txBody>
          <a:bodyPr wrap="square" rtlCol="0">
            <a:spAutoFit/>
          </a:bodyPr>
          <a:lstStyle/>
          <a:p>
            <a:r>
              <a:rPr lang="en-US" sz="1200" dirty="0">
                <a:highlight>
                  <a:srgbClr val="C0C0C0"/>
                </a:highlight>
                <a:latin typeface="Calibri" panose="020F0502020204030204" pitchFamily="34" charset="0"/>
                <a:cs typeface="Calibri" panose="020F0502020204030204" pitchFamily="34" charset="0"/>
              </a:rPr>
              <a:t>Generator</a:t>
            </a:r>
          </a:p>
        </p:txBody>
      </p:sp>
      <p:sp>
        <p:nvSpPr>
          <p:cNvPr id="19" name="Title 18">
            <a:extLst>
              <a:ext uri="{FF2B5EF4-FFF2-40B4-BE49-F238E27FC236}">
                <a16:creationId xmlns:a16="http://schemas.microsoft.com/office/drawing/2014/main" id="{5AF3B35D-68EC-4018-9E08-7B83706D821C}"/>
              </a:ext>
            </a:extLst>
          </p:cNvPr>
          <p:cNvSpPr>
            <a:spLocks noGrp="1"/>
          </p:cNvSpPr>
          <p:nvPr>
            <p:ph type="title"/>
          </p:nvPr>
        </p:nvSpPr>
        <p:spPr/>
        <p:txBody>
          <a:bodyPr/>
          <a:lstStyle/>
          <a:p>
            <a:r>
              <a:rPr lang="en-US" dirty="0"/>
              <a:t>Microgrid Dynamic Response</a:t>
            </a:r>
          </a:p>
        </p:txBody>
      </p:sp>
      <p:pic>
        <p:nvPicPr>
          <p:cNvPr id="7" name="Picture 6" descr="Graphical user interface, text&#10;&#10;Description automatically generated with medium confidence">
            <a:extLst>
              <a:ext uri="{FF2B5EF4-FFF2-40B4-BE49-F238E27FC236}">
                <a16:creationId xmlns:a16="http://schemas.microsoft.com/office/drawing/2014/main" id="{E3A7141B-C20F-8741-A574-C68FE5D98B47}"/>
              </a:ext>
            </a:extLst>
          </p:cNvPr>
          <p:cNvPicPr>
            <a:picLocks noChangeAspect="1"/>
          </p:cNvPicPr>
          <p:nvPr/>
        </p:nvPicPr>
        <p:blipFill rotWithShape="1">
          <a:blip r:embed="rId5">
            <a:extLst>
              <a:ext uri="{28A0092B-C50C-407E-A947-70E740481C1C}">
                <a14:useLocalDpi xmlns:a14="http://schemas.microsoft.com/office/drawing/2010/main" val="0"/>
              </a:ext>
            </a:extLst>
          </a:blip>
          <a:srcRect r="33280"/>
          <a:stretch/>
        </p:blipFill>
        <p:spPr>
          <a:xfrm>
            <a:off x="0" y="133747"/>
            <a:ext cx="8134502" cy="2078820"/>
          </a:xfrm>
          <a:prstGeom prst="rect">
            <a:avLst/>
          </a:prstGeom>
        </p:spPr>
      </p:pic>
      <p:pic>
        <p:nvPicPr>
          <p:cNvPr id="12" name="Content Placeholder 3" descr="Chart, scatter chart&#10;&#10;Description automatically generated">
            <a:extLst>
              <a:ext uri="{FF2B5EF4-FFF2-40B4-BE49-F238E27FC236}">
                <a16:creationId xmlns:a16="http://schemas.microsoft.com/office/drawing/2014/main" id="{2C0322CF-82C9-45E4-9910-862504F8E5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2012" y="1448442"/>
            <a:ext cx="3859987" cy="3961116"/>
          </a:xfrm>
          <a:prstGeom prst="rect">
            <a:avLst/>
          </a:prstGeom>
        </p:spPr>
      </p:pic>
    </p:spTree>
    <p:extLst>
      <p:ext uri="{BB962C8B-B14F-4D97-AF65-F5344CB8AC3E}">
        <p14:creationId xmlns:p14="http://schemas.microsoft.com/office/powerpoint/2010/main" val="30301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dirty="0"/>
              <a:t>Multi-body Dynamics</a:t>
            </a:r>
          </a:p>
        </p:txBody>
      </p:sp>
      <p:pic>
        <p:nvPicPr>
          <p:cNvPr id="5" name="Picture 4" descr="Diagram&#10;&#10;Description automatically generated">
            <a:extLst>
              <a:ext uri="{FF2B5EF4-FFF2-40B4-BE49-F238E27FC236}">
                <a16:creationId xmlns:a16="http://schemas.microsoft.com/office/drawing/2014/main" id="{2921712D-A86E-D345-86A0-FF8246D11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92" y="0"/>
            <a:ext cx="7038108" cy="3117011"/>
          </a:xfrm>
          <a:prstGeom prst="rect">
            <a:avLst/>
          </a:prstGeom>
        </p:spPr>
      </p:pic>
      <p:pic>
        <p:nvPicPr>
          <p:cNvPr id="7" name="Picture 6">
            <a:extLst>
              <a:ext uri="{FF2B5EF4-FFF2-40B4-BE49-F238E27FC236}">
                <a16:creationId xmlns:a16="http://schemas.microsoft.com/office/drawing/2014/main" id="{10E623B0-7E44-AE48-A2B9-C7F07FB8F4DE}"/>
              </a:ext>
            </a:extLst>
          </p:cNvPr>
          <p:cNvPicPr>
            <a:picLocks noChangeAspect="1"/>
          </p:cNvPicPr>
          <p:nvPr/>
        </p:nvPicPr>
        <p:blipFill>
          <a:blip r:embed="rId4"/>
          <a:stretch>
            <a:fillRect/>
          </a:stretch>
        </p:blipFill>
        <p:spPr>
          <a:xfrm>
            <a:off x="2514600" y="3262602"/>
            <a:ext cx="8839200" cy="2999440"/>
          </a:xfrm>
          <a:prstGeom prst="rect">
            <a:avLst/>
          </a:prstGeom>
        </p:spPr>
      </p:pic>
      <p:sp>
        <p:nvSpPr>
          <p:cNvPr id="8" name="TextBox 10">
            <a:extLst>
              <a:ext uri="{FF2B5EF4-FFF2-40B4-BE49-F238E27FC236}">
                <a16:creationId xmlns:a16="http://schemas.microsoft.com/office/drawing/2014/main" id="{97B74062-3F88-DB49-ACE3-C2F0A9CCE411}"/>
              </a:ext>
            </a:extLst>
          </p:cNvPr>
          <p:cNvSpPr txBox="1"/>
          <p:nvPr/>
        </p:nvSpPr>
        <p:spPr>
          <a:xfrm>
            <a:off x="838199" y="1351908"/>
            <a:ext cx="4315691" cy="2800767"/>
          </a:xfrm>
          <a:prstGeom prst="rect">
            <a:avLst/>
          </a:prstGeom>
          <a:noFill/>
        </p:spPr>
        <p:txBody>
          <a:bodyPr wrap="square" rtlCol="0">
            <a:spAutoFit/>
          </a:bodyPr>
          <a:lstStyle/>
          <a:p>
            <a:r>
              <a:rPr lang="en-US" sz="2200" dirty="0"/>
              <a:t>Multi-body system as a graph</a:t>
            </a:r>
          </a:p>
          <a:p>
            <a:pPr marL="285750" indent="-285750">
              <a:buFont typeface="Arial" panose="020B0604020202020204" pitchFamily="34" charset="0"/>
              <a:buChar char="•"/>
            </a:pPr>
            <a:r>
              <a:rPr lang="en-US" altLang="zh-CN" sz="2200" dirty="0"/>
              <a:t>Nodes: particles</a:t>
            </a:r>
          </a:p>
          <a:p>
            <a:pPr marL="285750" indent="-285750">
              <a:buFont typeface="Arial" panose="020B0604020202020204" pitchFamily="34" charset="0"/>
              <a:buChar char="•"/>
            </a:pPr>
            <a:r>
              <a:rPr lang="en-US" sz="2200" dirty="0"/>
              <a:t>Edges: interaction between particles</a:t>
            </a:r>
          </a:p>
          <a:p>
            <a:pPr marL="285750" indent="-285750">
              <a:buFont typeface="Arial" panose="020B0604020202020204" pitchFamily="34" charset="0"/>
              <a:buChar char="•"/>
            </a:pPr>
            <a:r>
              <a:rPr lang="en-US" sz="2200" dirty="0"/>
              <a:t>Predict: How a graph will evolve over time</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p:txBody>
      </p:sp>
      <p:sp>
        <p:nvSpPr>
          <p:cNvPr id="9" name="TextBox 7">
            <a:extLst>
              <a:ext uri="{FF2B5EF4-FFF2-40B4-BE49-F238E27FC236}">
                <a16:creationId xmlns:a16="http://schemas.microsoft.com/office/drawing/2014/main" id="{8DEFA6C2-A2E0-485C-8ACB-0CB61AC8ED76}"/>
              </a:ext>
            </a:extLst>
          </p:cNvPr>
          <p:cNvSpPr txBox="1"/>
          <p:nvPr/>
        </p:nvSpPr>
        <p:spPr>
          <a:xfrm>
            <a:off x="9170555" y="3070844"/>
            <a:ext cx="2480637" cy="276999"/>
          </a:xfrm>
          <a:prstGeom prst="rect">
            <a:avLst/>
          </a:prstGeom>
          <a:noFill/>
        </p:spPr>
        <p:txBody>
          <a:bodyPr wrap="square">
            <a:spAutoFit/>
          </a:bodyPr>
          <a:lstStyle/>
          <a:p>
            <a:r>
              <a:rPr lang="en-US" sz="1200" dirty="0">
                <a:solidFill>
                  <a:schemeClr val="bg1">
                    <a:lumMod val="50000"/>
                  </a:schemeClr>
                </a:solidFill>
              </a:rPr>
              <a:t>Sanchez-Gonzalez </a:t>
            </a:r>
            <a:r>
              <a:rPr lang="en-US" altLang="zh-CN" sz="1200" dirty="0">
                <a:solidFill>
                  <a:schemeClr val="bg1">
                    <a:lumMod val="50000"/>
                  </a:schemeClr>
                </a:solidFill>
              </a:rPr>
              <a:t>et al. ArXiv2020</a:t>
            </a:r>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590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65C307-A257-1441-A934-71921F75FD7E}"/>
              </a:ext>
            </a:extLst>
          </p:cNvPr>
          <p:cNvPicPr>
            <a:picLocks noChangeAspect="1"/>
          </p:cNvPicPr>
          <p:nvPr/>
        </p:nvPicPr>
        <p:blipFill>
          <a:blip r:embed="rId4"/>
          <a:stretch>
            <a:fillRect/>
          </a:stretch>
        </p:blipFill>
        <p:spPr>
          <a:xfrm>
            <a:off x="838200" y="1887389"/>
            <a:ext cx="9144000" cy="3887156"/>
          </a:xfrm>
          <a:prstGeom prst="rect">
            <a:avLst/>
          </a:prstGeom>
        </p:spPr>
      </p:pic>
      <p:sp>
        <p:nvSpPr>
          <p:cNvPr id="6" name="TextBox 5">
            <a:extLst>
              <a:ext uri="{FF2B5EF4-FFF2-40B4-BE49-F238E27FC236}">
                <a16:creationId xmlns:a16="http://schemas.microsoft.com/office/drawing/2014/main" id="{652E2CEC-17E8-D047-8CF5-68C913268331}"/>
              </a:ext>
            </a:extLst>
          </p:cNvPr>
          <p:cNvSpPr txBox="1"/>
          <p:nvPr/>
        </p:nvSpPr>
        <p:spPr>
          <a:xfrm>
            <a:off x="838200" y="1251284"/>
            <a:ext cx="4077148" cy="646331"/>
          </a:xfrm>
          <a:prstGeom prst="rect">
            <a:avLst/>
          </a:prstGeom>
          <a:noFill/>
        </p:spPr>
        <p:txBody>
          <a:bodyPr wrap="square" rtlCol="0">
            <a:spAutoFit/>
          </a:bodyPr>
          <a:lstStyle/>
          <a:p>
            <a:r>
              <a:rPr lang="en-US" dirty="0"/>
              <a:t>① Convert Eulerian data to a </a:t>
            </a:r>
            <a:r>
              <a:rPr lang="en-US" dirty="0" err="1"/>
              <a:t>Lagrangian</a:t>
            </a:r>
            <a:r>
              <a:rPr lang="en-US" dirty="0"/>
              <a:t> representation (vortices)</a:t>
            </a:r>
          </a:p>
        </p:txBody>
      </p:sp>
      <p:sp>
        <p:nvSpPr>
          <p:cNvPr id="7" name="TextBox 6">
            <a:extLst>
              <a:ext uri="{FF2B5EF4-FFF2-40B4-BE49-F238E27FC236}">
                <a16:creationId xmlns:a16="http://schemas.microsoft.com/office/drawing/2014/main" id="{03860C7E-48A8-4741-8E98-E6CC8D1983F5}"/>
              </a:ext>
            </a:extLst>
          </p:cNvPr>
          <p:cNvSpPr txBox="1"/>
          <p:nvPr/>
        </p:nvSpPr>
        <p:spPr>
          <a:xfrm>
            <a:off x="5537937" y="1246171"/>
            <a:ext cx="4077148" cy="646331"/>
          </a:xfrm>
          <a:prstGeom prst="rect">
            <a:avLst/>
          </a:prstGeom>
          <a:noFill/>
        </p:spPr>
        <p:txBody>
          <a:bodyPr wrap="square" rtlCol="0">
            <a:spAutoFit/>
          </a:bodyPr>
          <a:lstStyle/>
          <a:p>
            <a:r>
              <a:rPr lang="en-US" dirty="0"/>
              <a:t>② Learn the vortical interaction under </a:t>
            </a:r>
            <a:r>
              <a:rPr lang="en-US" dirty="0" err="1"/>
              <a:t>Lagrangian</a:t>
            </a:r>
            <a:r>
              <a:rPr lang="en-US" dirty="0"/>
              <a:t> frame</a:t>
            </a:r>
          </a:p>
        </p:txBody>
      </p:sp>
      <p:sp>
        <p:nvSpPr>
          <p:cNvPr id="8" name="TextBox 7">
            <a:extLst>
              <a:ext uri="{FF2B5EF4-FFF2-40B4-BE49-F238E27FC236}">
                <a16:creationId xmlns:a16="http://schemas.microsoft.com/office/drawing/2014/main" id="{CA30B9CB-A769-5945-AD36-646EDB420005}"/>
              </a:ext>
            </a:extLst>
          </p:cNvPr>
          <p:cNvSpPr txBox="1"/>
          <p:nvPr/>
        </p:nvSpPr>
        <p:spPr>
          <a:xfrm>
            <a:off x="838200" y="5774545"/>
            <a:ext cx="6686550" cy="369332"/>
          </a:xfrm>
          <a:prstGeom prst="rect">
            <a:avLst/>
          </a:prstGeom>
          <a:noFill/>
        </p:spPr>
        <p:txBody>
          <a:bodyPr wrap="square" rtlCol="0">
            <a:spAutoFit/>
          </a:bodyPr>
          <a:lstStyle/>
          <a:p>
            <a:r>
              <a:rPr lang="en-US" dirty="0"/>
              <a:t>③ Map back to Eulerian flow field from </a:t>
            </a:r>
            <a:r>
              <a:rPr lang="en-US" dirty="0" err="1"/>
              <a:t>Lagrangian</a:t>
            </a:r>
            <a:r>
              <a:rPr lang="en-US" dirty="0"/>
              <a:t> solutions</a:t>
            </a:r>
          </a:p>
        </p:txBody>
      </p:sp>
      <p:sp>
        <p:nvSpPr>
          <p:cNvPr id="12" name="Title 1">
            <a:extLst>
              <a:ext uri="{FF2B5EF4-FFF2-40B4-BE49-F238E27FC236}">
                <a16:creationId xmlns:a16="http://schemas.microsoft.com/office/drawing/2014/main" id="{A1800CF9-E25C-E54D-BEF8-B282B2BFDCFA}"/>
              </a:ext>
            </a:extLst>
          </p:cNvPr>
          <p:cNvSpPr>
            <a:spLocks noGrp="1"/>
          </p:cNvSpPr>
          <p:nvPr>
            <p:ph type="title"/>
          </p:nvPr>
        </p:nvSpPr>
        <p:spPr/>
        <p:txBody>
          <a:bodyPr>
            <a:normAutofit/>
          </a:bodyPr>
          <a:lstStyle/>
          <a:p>
            <a:r>
              <a:rPr lang="en-US" dirty="0"/>
              <a:t>Fluid Dynamics – Dynamic Graph Network</a:t>
            </a:r>
          </a:p>
        </p:txBody>
      </p:sp>
      <p:sp>
        <p:nvSpPr>
          <p:cNvPr id="13" name="Slide Number Placeholder 12">
            <a:extLst>
              <a:ext uri="{FF2B5EF4-FFF2-40B4-BE49-F238E27FC236}">
                <a16:creationId xmlns:a16="http://schemas.microsoft.com/office/drawing/2014/main" id="{8E62E761-EA3D-6C4A-B5A6-03C4078F70EF}"/>
              </a:ext>
            </a:extLst>
          </p:cNvPr>
          <p:cNvSpPr>
            <a:spLocks noGrp="1"/>
          </p:cNvSpPr>
          <p:nvPr>
            <p:ph type="sldNum" sz="quarter" idx="4294967295"/>
          </p:nvPr>
        </p:nvSpPr>
        <p:spPr>
          <a:xfrm>
            <a:off x="0" y="0"/>
            <a:ext cx="0" cy="0"/>
          </a:xfrm>
        </p:spPr>
        <p:txBody>
          <a:bodyPr/>
          <a:lstStyle/>
          <a:p>
            <a:r>
              <a:rPr lang="en-US" dirty="0"/>
              <a:t> </a:t>
            </a:r>
          </a:p>
        </p:txBody>
      </p:sp>
      <p:sp>
        <p:nvSpPr>
          <p:cNvPr id="11" name="TextBox 10">
            <a:extLst>
              <a:ext uri="{FF2B5EF4-FFF2-40B4-BE49-F238E27FC236}">
                <a16:creationId xmlns:a16="http://schemas.microsoft.com/office/drawing/2014/main" id="{C634429C-B300-DB47-8DFD-42AF942A413F}"/>
              </a:ext>
            </a:extLst>
          </p:cNvPr>
          <p:cNvSpPr txBox="1"/>
          <p:nvPr/>
        </p:nvSpPr>
        <p:spPr>
          <a:xfrm>
            <a:off x="5625500" y="5463403"/>
            <a:ext cx="1387186" cy="276999"/>
          </a:xfrm>
          <a:prstGeom prst="rect">
            <a:avLst/>
          </a:prstGeom>
          <a:noFill/>
        </p:spPr>
        <p:txBody>
          <a:bodyPr wrap="square">
            <a:spAutoFit/>
          </a:bodyPr>
          <a:lstStyle/>
          <a:p>
            <a:r>
              <a:rPr lang="en-US" sz="1200" dirty="0">
                <a:solidFill>
                  <a:schemeClr val="bg1">
                    <a:lumMod val="50000"/>
                  </a:schemeClr>
                </a:solidFill>
              </a:rPr>
              <a:t>Yu et al. AIAA-ST22</a:t>
            </a:r>
          </a:p>
        </p:txBody>
      </p:sp>
    </p:spTree>
    <p:custDataLst>
      <p:tags r:id="rId1"/>
    </p:custDataLst>
    <p:extLst>
      <p:ext uri="{BB962C8B-B14F-4D97-AF65-F5344CB8AC3E}">
        <p14:creationId xmlns:p14="http://schemas.microsoft.com/office/powerpoint/2010/main" val="163568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BE54BCA7-84E4-4707-BFD4-B3F9FE540ECF}"/>
              </a:ext>
            </a:extLst>
          </p:cNvPr>
          <p:cNvPicPr>
            <a:picLocks noChangeAspect="1"/>
          </p:cNvPicPr>
          <p:nvPr/>
        </p:nvPicPr>
        <p:blipFill>
          <a:blip r:embed="rId3"/>
          <a:stretch>
            <a:fillRect/>
          </a:stretch>
        </p:blipFill>
        <p:spPr>
          <a:xfrm>
            <a:off x="416388" y="3845842"/>
            <a:ext cx="4132752" cy="2485305"/>
          </a:xfrm>
          <a:prstGeom prst="rect">
            <a:avLst/>
          </a:prstGeom>
        </p:spPr>
      </p:pic>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dirty="0"/>
              <a:t>Dynamical Systems</a:t>
            </a:r>
          </a:p>
        </p:txBody>
      </p:sp>
      <p:pic>
        <p:nvPicPr>
          <p:cNvPr id="9" name="Picture 5" descr="A picture containing text&#10;&#10;Description automatically generated">
            <a:extLst>
              <a:ext uri="{FF2B5EF4-FFF2-40B4-BE49-F238E27FC236}">
                <a16:creationId xmlns:a16="http://schemas.microsoft.com/office/drawing/2014/main" id="{C30A3616-F1AF-4366-84EC-66106594E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778" y="4069481"/>
            <a:ext cx="6861222" cy="1984667"/>
          </a:xfrm>
          <a:prstGeom prst="rect">
            <a:avLst/>
          </a:prstGeom>
        </p:spPr>
      </p:pic>
      <p:sp>
        <p:nvSpPr>
          <p:cNvPr id="10" name="TextBox 10">
            <a:extLst>
              <a:ext uri="{FF2B5EF4-FFF2-40B4-BE49-F238E27FC236}">
                <a16:creationId xmlns:a16="http://schemas.microsoft.com/office/drawing/2014/main" id="{6BCF7A67-FD24-4557-879D-BA3D4506649E}"/>
              </a:ext>
            </a:extLst>
          </p:cNvPr>
          <p:cNvSpPr txBox="1"/>
          <p:nvPr/>
        </p:nvSpPr>
        <p:spPr>
          <a:xfrm>
            <a:off x="9704997" y="5766223"/>
            <a:ext cx="1442618" cy="287925"/>
          </a:xfrm>
          <a:prstGeom prst="rect">
            <a:avLst/>
          </a:prstGeom>
          <a:noFill/>
        </p:spPr>
        <p:txBody>
          <a:bodyPr wrap="square">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Yu et al. </a:t>
            </a:r>
            <a:r>
              <a:rPr lang="en-US" altLang="zh-CN" sz="1200" dirty="0">
                <a:solidFill>
                  <a:schemeClr val="bg1">
                    <a:lumMod val="50000"/>
                  </a:schemeClr>
                </a:solidFill>
                <a:latin typeface="Calibri" panose="020F0502020204030204" pitchFamily="34" charset="0"/>
                <a:cs typeface="Calibri" panose="020F0502020204030204" pitchFamily="34" charset="0"/>
              </a:rPr>
              <a:t>AIAA-ST22</a:t>
            </a:r>
            <a:endParaRPr lang="en-US" sz="1200" dirty="0">
              <a:solidFill>
                <a:schemeClr val="bg1">
                  <a:lumMod val="50000"/>
                </a:schemeClr>
              </a:solidFill>
              <a:latin typeface="Calibri" panose="020F0502020204030204" pitchFamily="34" charset="0"/>
              <a:cs typeface="Calibri" panose="020F0502020204030204" pitchFamily="34" charset="0"/>
            </a:endParaRPr>
          </a:p>
        </p:txBody>
      </p:sp>
      <p:pic>
        <p:nvPicPr>
          <p:cNvPr id="11" name="Content Placeholder 15">
            <a:extLst>
              <a:ext uri="{FF2B5EF4-FFF2-40B4-BE49-F238E27FC236}">
                <a16:creationId xmlns:a16="http://schemas.microsoft.com/office/drawing/2014/main" id="{8C1A51F8-EA0C-4F06-9B1F-54B16C9E98B5}"/>
              </a:ext>
            </a:extLst>
          </p:cNvPr>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5057726" y="236936"/>
            <a:ext cx="2882314" cy="3925653"/>
          </a:xfrm>
          <a:prstGeom prst="rect">
            <a:avLst/>
          </a:prstGeom>
        </p:spPr>
      </p:pic>
      <p:sp>
        <p:nvSpPr>
          <p:cNvPr id="12" name="TextBox 9">
            <a:extLst>
              <a:ext uri="{FF2B5EF4-FFF2-40B4-BE49-F238E27FC236}">
                <a16:creationId xmlns:a16="http://schemas.microsoft.com/office/drawing/2014/main" id="{8B43E142-A8F5-458C-B456-21BB4D7990AD}"/>
              </a:ext>
            </a:extLst>
          </p:cNvPr>
          <p:cNvSpPr txBox="1"/>
          <p:nvPr/>
        </p:nvSpPr>
        <p:spPr>
          <a:xfrm>
            <a:off x="6679158" y="383155"/>
            <a:ext cx="1260882" cy="276999"/>
          </a:xfrm>
          <a:prstGeom prst="rect">
            <a:avLst/>
          </a:prstGeom>
          <a:noFill/>
        </p:spPr>
        <p:txBody>
          <a:bodyPr wrap="square">
            <a:spAutoFit/>
          </a:bodyPr>
          <a:lstStyle/>
          <a:p>
            <a:r>
              <a:rPr lang="en-US" sz="1200" dirty="0">
                <a:solidFill>
                  <a:schemeClr val="bg1">
                    <a:lumMod val="50000"/>
                  </a:schemeClr>
                </a:solidFill>
              </a:rPr>
              <a:t>Li et al. IEEE2017</a:t>
            </a:r>
          </a:p>
        </p:txBody>
      </p:sp>
      <p:grpSp>
        <p:nvGrpSpPr>
          <p:cNvPr id="16" name="组合 15">
            <a:extLst>
              <a:ext uri="{FF2B5EF4-FFF2-40B4-BE49-F238E27FC236}">
                <a16:creationId xmlns:a16="http://schemas.microsoft.com/office/drawing/2014/main" id="{EFA132E8-B57E-46DC-B0DA-FCE924DF4656}"/>
              </a:ext>
            </a:extLst>
          </p:cNvPr>
          <p:cNvGrpSpPr/>
          <p:nvPr/>
        </p:nvGrpSpPr>
        <p:grpSpPr>
          <a:xfrm>
            <a:off x="2195084" y="1113186"/>
            <a:ext cx="2787238" cy="2777928"/>
            <a:chOff x="1594262" y="3375660"/>
            <a:chExt cx="2787238" cy="2777928"/>
          </a:xfrm>
        </p:grpSpPr>
        <p:pic>
          <p:nvPicPr>
            <p:cNvPr id="14" name="图片 13">
              <a:extLst>
                <a:ext uri="{FF2B5EF4-FFF2-40B4-BE49-F238E27FC236}">
                  <a16:creationId xmlns:a16="http://schemas.microsoft.com/office/drawing/2014/main" id="{7D1ACF16-811B-4F32-9452-D27836B2769D}"/>
                </a:ext>
              </a:extLst>
            </p:cNvPr>
            <p:cNvPicPr>
              <a:picLocks noChangeAspect="1"/>
            </p:cNvPicPr>
            <p:nvPr/>
          </p:nvPicPr>
          <p:blipFill>
            <a:blip r:embed="rId6"/>
            <a:stretch>
              <a:fillRect/>
            </a:stretch>
          </p:blipFill>
          <p:spPr>
            <a:xfrm>
              <a:off x="1594262" y="3375660"/>
              <a:ext cx="2626405" cy="2777928"/>
            </a:xfrm>
            <a:prstGeom prst="rect">
              <a:avLst/>
            </a:prstGeom>
          </p:spPr>
        </p:pic>
        <p:sp>
          <p:nvSpPr>
            <p:cNvPr id="15" name="矩形: 圆角 14">
              <a:extLst>
                <a:ext uri="{FF2B5EF4-FFF2-40B4-BE49-F238E27FC236}">
                  <a16:creationId xmlns:a16="http://schemas.microsoft.com/office/drawing/2014/main" id="{B56315C3-B80B-4BF1-81C7-AB7117C8BC75}"/>
                </a:ext>
              </a:extLst>
            </p:cNvPr>
            <p:cNvSpPr/>
            <p:nvPr/>
          </p:nvSpPr>
          <p:spPr>
            <a:xfrm>
              <a:off x="3771900" y="4465320"/>
              <a:ext cx="609600" cy="88615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7">
            <a:extLst>
              <a:ext uri="{FF2B5EF4-FFF2-40B4-BE49-F238E27FC236}">
                <a16:creationId xmlns:a16="http://schemas.microsoft.com/office/drawing/2014/main" id="{0954D3D2-22B8-4A15-BB16-2F24E2D17C37}"/>
              </a:ext>
            </a:extLst>
          </p:cNvPr>
          <p:cNvSpPr txBox="1"/>
          <p:nvPr/>
        </p:nvSpPr>
        <p:spPr>
          <a:xfrm>
            <a:off x="3230028" y="2207494"/>
            <a:ext cx="1785829" cy="276999"/>
          </a:xfrm>
          <a:prstGeom prst="rect">
            <a:avLst/>
          </a:prstGeom>
          <a:noFill/>
        </p:spPr>
        <p:txBody>
          <a:bodyPr wrap="square">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Brunton et al. </a:t>
            </a:r>
            <a:r>
              <a:rPr lang="en-US" altLang="zh-CN" sz="1200" dirty="0">
                <a:solidFill>
                  <a:schemeClr val="bg1">
                    <a:lumMod val="50000"/>
                  </a:schemeClr>
                </a:solidFill>
                <a:latin typeface="Calibri" panose="020F0502020204030204" pitchFamily="34" charset="0"/>
                <a:cs typeface="Calibri" panose="020F0502020204030204" pitchFamily="34" charset="0"/>
              </a:rPr>
              <a:t>PNAS2016</a:t>
            </a:r>
            <a:endParaRPr lang="en-US" sz="1200" dirty="0">
              <a:solidFill>
                <a:schemeClr val="bg1">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5755131-5BF0-4962-A89D-6CD61568E647}"/>
                  </a:ext>
                </a:extLst>
              </p:cNvPr>
              <p:cNvSpPr txBox="1"/>
              <p:nvPr/>
            </p:nvSpPr>
            <p:spPr>
              <a:xfrm>
                <a:off x="416388" y="1997379"/>
                <a:ext cx="1884852" cy="1261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altLang="zh-CN" b="1" i="1">
                              <a:latin typeface="Cambria Math" panose="02040503050406030204" pitchFamily="18" charset="0"/>
                            </a:rPr>
                            <m:t>𝒙</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0" smtClean="0">
                              <a:latin typeface="Cambria Math" panose="02040503050406030204" pitchFamily="18" charset="0"/>
                            </a:rPr>
                            <m:t>𝐱</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𝜷</m:t>
                          </m:r>
                        </m:e>
                      </m:d>
                    </m:oMath>
                  </m:oMathPara>
                </a14:m>
                <a:endParaRPr lang="en-US" b="1" dirty="0">
                  <a:ea typeface="Cambria Math" panose="02040503050406030204" pitchFamily="18" charset="0"/>
                </a:endParaRPr>
              </a:p>
              <a:p>
                <a14:m>
                  <m:oMath xmlns:m="http://schemas.openxmlformats.org/officeDocument/2006/math">
                    <m:r>
                      <m:rPr>
                        <m:sty m:val="p"/>
                      </m:rPr>
                      <a:rPr lang="en-US" sz="1600" b="0" i="0" smtClean="0">
                        <a:latin typeface="Cambria Math" panose="02040503050406030204" pitchFamily="18" charset="0"/>
                      </a:rPr>
                      <m:t>x</m:t>
                    </m:r>
                    <m:d>
                      <m:dPr>
                        <m:ctrlPr>
                          <a:rPr lang="en-US" sz="1600" i="1" smtClean="0">
                            <a:latin typeface="Cambria Math" panose="02040503050406030204" pitchFamily="18" charset="0"/>
                          </a:rPr>
                        </m:ctrlPr>
                      </m:dPr>
                      <m:e>
                        <m:r>
                          <m:rPr>
                            <m:sty m:val="p"/>
                          </m:rPr>
                          <a:rPr lang="en-US" sz="1600" b="0" i="0" smtClean="0">
                            <a:latin typeface="Cambria Math" panose="02040503050406030204" pitchFamily="18" charset="0"/>
                          </a:rPr>
                          <m:t>t</m:t>
                        </m:r>
                      </m:e>
                    </m:d>
                  </m:oMath>
                </a14:m>
                <a:r>
                  <a:rPr lang="zh-CN" altLang="en-US" sz="1600" dirty="0"/>
                  <a:t>：</a:t>
                </a:r>
                <a:r>
                  <a:rPr lang="en-US" altLang="zh-CN" sz="1600" dirty="0"/>
                  <a:t>current state</a:t>
                </a:r>
              </a:p>
              <a:p>
                <a14:m>
                  <m:oMath xmlns:m="http://schemas.openxmlformats.org/officeDocument/2006/math">
                    <m:r>
                      <a:rPr lang="el-GR" sz="1600" b="1" i="1" smtClean="0">
                        <a:latin typeface="Cambria Math" panose="02040503050406030204" pitchFamily="18" charset="0"/>
                        <a:ea typeface="Cambria Math" panose="02040503050406030204" pitchFamily="18" charset="0"/>
                      </a:rPr>
                      <m:t>𝜷</m:t>
                    </m:r>
                  </m:oMath>
                </a14:m>
                <a:r>
                  <a:rPr lang="en-US" sz="1600" dirty="0"/>
                  <a:t>:parameters or control inputs</a:t>
                </a:r>
              </a:p>
              <a:p>
                <a:r>
                  <a:rPr lang="en-US" sz="1600" dirty="0"/>
                  <a:t>t: time</a:t>
                </a:r>
              </a:p>
            </p:txBody>
          </p:sp>
        </mc:Choice>
        <mc:Fallback xmlns="">
          <p:sp>
            <p:nvSpPr>
              <p:cNvPr id="18" name="文本框 17">
                <a:extLst>
                  <a:ext uri="{FF2B5EF4-FFF2-40B4-BE49-F238E27FC236}">
                    <a16:creationId xmlns:a16="http://schemas.microsoft.com/office/drawing/2014/main" id="{95755131-5BF0-4962-A89D-6CD61568E647}"/>
                  </a:ext>
                </a:extLst>
              </p:cNvPr>
              <p:cNvSpPr txBox="1">
                <a:spLocks noRot="1" noChangeAspect="1" noMove="1" noResize="1" noEditPoints="1" noAdjustHandles="1" noChangeArrowheads="1" noChangeShapeType="1" noTextEdit="1"/>
              </p:cNvSpPr>
              <p:nvPr/>
            </p:nvSpPr>
            <p:spPr>
              <a:xfrm>
                <a:off x="416388" y="1997379"/>
                <a:ext cx="1884852" cy="1261884"/>
              </a:xfrm>
              <a:prstGeom prst="rect">
                <a:avLst/>
              </a:prstGeom>
              <a:blipFill>
                <a:blip r:embed="rId7"/>
                <a:stretch>
                  <a:fillRect l="-6452" t="-966" b="-8696"/>
                </a:stretch>
              </a:blipFill>
            </p:spPr>
            <p:txBody>
              <a:bodyPr/>
              <a:lstStyle/>
              <a:p>
                <a:r>
                  <a:rPr lang="en-US">
                    <a:noFill/>
                  </a:rPr>
                  <a:t> </a:t>
                </a:r>
              </a:p>
            </p:txBody>
          </p:sp>
        </mc:Fallback>
      </mc:AlternateContent>
      <p:pic>
        <p:nvPicPr>
          <p:cNvPr id="22" name="图片 21">
            <a:extLst>
              <a:ext uri="{FF2B5EF4-FFF2-40B4-BE49-F238E27FC236}">
                <a16:creationId xmlns:a16="http://schemas.microsoft.com/office/drawing/2014/main" id="{AEDD9299-0FB2-4DBC-8254-BA92B02135FA}"/>
              </a:ext>
            </a:extLst>
          </p:cNvPr>
          <p:cNvPicPr>
            <a:picLocks noChangeAspect="1"/>
          </p:cNvPicPr>
          <p:nvPr/>
        </p:nvPicPr>
        <p:blipFill>
          <a:blip r:embed="rId8"/>
          <a:stretch>
            <a:fillRect/>
          </a:stretch>
        </p:blipFill>
        <p:spPr>
          <a:xfrm>
            <a:off x="8271487" y="383155"/>
            <a:ext cx="3570936" cy="3228448"/>
          </a:xfrm>
          <a:prstGeom prst="rect">
            <a:avLst/>
          </a:prstGeom>
        </p:spPr>
      </p:pic>
      <p:sp>
        <p:nvSpPr>
          <p:cNvPr id="25" name="TextBox 7">
            <a:extLst>
              <a:ext uri="{FF2B5EF4-FFF2-40B4-BE49-F238E27FC236}">
                <a16:creationId xmlns:a16="http://schemas.microsoft.com/office/drawing/2014/main" id="{A88C4B5D-677B-41B0-B768-90662DD791FA}"/>
              </a:ext>
            </a:extLst>
          </p:cNvPr>
          <p:cNvSpPr txBox="1"/>
          <p:nvPr/>
        </p:nvSpPr>
        <p:spPr>
          <a:xfrm>
            <a:off x="9041015" y="3611603"/>
            <a:ext cx="2480637" cy="276999"/>
          </a:xfrm>
          <a:prstGeom prst="rect">
            <a:avLst/>
          </a:prstGeom>
          <a:noFill/>
        </p:spPr>
        <p:txBody>
          <a:bodyPr wrap="square">
            <a:spAutoFit/>
          </a:bodyPr>
          <a:lstStyle/>
          <a:p>
            <a:r>
              <a:rPr lang="en-US" sz="1200" dirty="0">
                <a:solidFill>
                  <a:schemeClr val="bg1">
                    <a:lumMod val="50000"/>
                  </a:schemeClr>
                </a:solidFill>
              </a:rPr>
              <a:t>Sanchez-Gonzalez </a:t>
            </a:r>
            <a:r>
              <a:rPr lang="en-US" altLang="zh-CN" sz="1200" dirty="0">
                <a:solidFill>
                  <a:schemeClr val="bg1">
                    <a:lumMod val="50000"/>
                  </a:schemeClr>
                </a:solidFill>
              </a:rPr>
              <a:t>et al. ArXiv2020</a:t>
            </a:r>
            <a:endParaRPr lang="en-US" sz="1200" dirty="0">
              <a:solidFill>
                <a:schemeClr val="bg1">
                  <a:lumMod val="50000"/>
                </a:schemeClr>
              </a:solidFill>
              <a:latin typeface="Calibri" panose="020F0502020204030204" pitchFamily="34" charset="0"/>
              <a:cs typeface="Calibri" panose="020F0502020204030204" pitchFamily="34" charset="0"/>
            </a:endParaRPr>
          </a:p>
        </p:txBody>
      </p:sp>
      <p:sp>
        <p:nvSpPr>
          <p:cNvPr id="28" name="TextBox 7">
            <a:extLst>
              <a:ext uri="{FF2B5EF4-FFF2-40B4-BE49-F238E27FC236}">
                <a16:creationId xmlns:a16="http://schemas.microsoft.com/office/drawing/2014/main" id="{4E61A174-7351-43A1-A047-B373E09875B0}"/>
              </a:ext>
            </a:extLst>
          </p:cNvPr>
          <p:cNvSpPr txBox="1"/>
          <p:nvPr/>
        </p:nvSpPr>
        <p:spPr>
          <a:xfrm>
            <a:off x="2882915" y="6054148"/>
            <a:ext cx="1785829" cy="276999"/>
          </a:xfrm>
          <a:prstGeom prst="rect">
            <a:avLst/>
          </a:prstGeom>
          <a:noFill/>
        </p:spPr>
        <p:txBody>
          <a:bodyPr wrap="square">
            <a:spAutoFit/>
          </a:bodyPr>
          <a:lstStyle/>
          <a:p>
            <a:r>
              <a:rPr lang="en-US" sz="1200" dirty="0" err="1">
                <a:solidFill>
                  <a:schemeClr val="bg1">
                    <a:lumMod val="50000"/>
                  </a:schemeClr>
                </a:solidFill>
                <a:latin typeface="Calibri" panose="020F0502020204030204" pitchFamily="34" charset="0"/>
                <a:cs typeface="Calibri" panose="020F0502020204030204" pitchFamily="34" charset="0"/>
              </a:rPr>
              <a:t>Tannous</a:t>
            </a:r>
            <a:r>
              <a:rPr lang="en-US" sz="1200" dirty="0">
                <a:solidFill>
                  <a:schemeClr val="bg1">
                    <a:lumMod val="50000"/>
                  </a:schemeClr>
                </a:solidFill>
                <a:latin typeface="Calibri" panose="020F0502020204030204" pitchFamily="34" charset="0"/>
                <a:cs typeface="Calibri" panose="020F0502020204030204" pitchFamily="34" charset="0"/>
              </a:rPr>
              <a:t> et al. </a:t>
            </a:r>
            <a:r>
              <a:rPr lang="en-US" altLang="zh-CN" sz="1200" dirty="0">
                <a:solidFill>
                  <a:schemeClr val="bg1">
                    <a:lumMod val="50000"/>
                  </a:schemeClr>
                </a:solidFill>
                <a:latin typeface="Calibri" panose="020F0502020204030204" pitchFamily="34" charset="0"/>
                <a:cs typeface="Calibri" panose="020F0502020204030204" pitchFamily="34" charset="0"/>
              </a:rPr>
              <a:t>ACC2019</a:t>
            </a:r>
            <a:endParaRPr lang="en-US" sz="1200" dirty="0">
              <a:solidFill>
                <a:schemeClr val="bg1">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8B1368F-A430-41E4-9AE0-7BBAE8C994AD}"/>
                  </a:ext>
                </a:extLst>
              </p:cNvPr>
              <p:cNvSpPr txBox="1"/>
              <p:nvPr/>
            </p:nvSpPr>
            <p:spPr>
              <a:xfrm>
                <a:off x="179533" y="1263632"/>
                <a:ext cx="26676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altLang="zh-CN" b="1" i="1">
                              <a:latin typeface="Cambria Math" panose="02040503050406030204" pitchFamily="18" charset="0"/>
                            </a:rPr>
                            <m:t>𝒙</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0" smtClean="0">
                              <a:latin typeface="Cambria Math" panose="02040503050406030204" pitchFamily="18" charset="0"/>
                            </a:rPr>
                            <m:t>𝐱</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r>
                            <m:rPr>
                              <m:sty m:val="p"/>
                            </m:rPr>
                            <a:rPr lang="en-US" b="0" i="0" smtClean="0">
                              <a:latin typeface="Cambria Math" panose="02040503050406030204" pitchFamily="18" charset="0"/>
                            </a:rPr>
                            <m:t>t</m:t>
                          </m:r>
                          <m:r>
                            <a:rPr lang="en-US" b="0" i="0" smtClean="0">
                              <a:latin typeface="Cambria Math" panose="02040503050406030204" pitchFamily="18" charset="0"/>
                            </a:rPr>
                            <m:t>;</m:t>
                          </m:r>
                          <m:r>
                            <a:rPr lang="el-GR" b="1" i="1" smtClean="0">
                              <a:latin typeface="Cambria Math" panose="02040503050406030204" pitchFamily="18" charset="0"/>
                              <a:ea typeface="Cambria Math" panose="02040503050406030204" pitchFamily="18" charset="0"/>
                            </a:rPr>
                            <m:t>𝜷</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𝓣</m:t>
                          </m:r>
                        </m:e>
                      </m:d>
                    </m:oMath>
                  </m:oMathPara>
                </a14:m>
                <a:endParaRPr lang="en-US" dirty="0"/>
              </a:p>
            </p:txBody>
          </p:sp>
        </mc:Choice>
        <mc:Fallback xmlns="">
          <p:sp>
            <p:nvSpPr>
              <p:cNvPr id="30" name="文本框 29">
                <a:extLst>
                  <a:ext uri="{FF2B5EF4-FFF2-40B4-BE49-F238E27FC236}">
                    <a16:creationId xmlns:a16="http://schemas.microsoft.com/office/drawing/2014/main" id="{A8B1368F-A430-41E4-9AE0-7BBAE8C994AD}"/>
                  </a:ext>
                </a:extLst>
              </p:cNvPr>
              <p:cNvSpPr txBox="1">
                <a:spLocks noRot="1" noChangeAspect="1" noMove="1" noResize="1" noEditPoints="1" noAdjustHandles="1" noChangeArrowheads="1" noChangeShapeType="1" noTextEdit="1"/>
              </p:cNvSpPr>
              <p:nvPr/>
            </p:nvSpPr>
            <p:spPr>
              <a:xfrm>
                <a:off x="179533" y="1263632"/>
                <a:ext cx="2667692" cy="369332"/>
              </a:xfrm>
              <a:prstGeom prst="rect">
                <a:avLst/>
              </a:prstGeom>
              <a:blipFill>
                <a:blip r:embed="rId9"/>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61470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48C5-0C4F-D144-9DC1-73181BE0B81F}"/>
              </a:ext>
            </a:extLst>
          </p:cNvPr>
          <p:cNvSpPr>
            <a:spLocks noGrp="1"/>
          </p:cNvSpPr>
          <p:nvPr>
            <p:ph type="title"/>
          </p:nvPr>
        </p:nvSpPr>
        <p:spPr/>
        <p:txBody>
          <a:bodyPr>
            <a:normAutofit/>
          </a:bodyPr>
          <a:lstStyle/>
          <a:p>
            <a:r>
              <a:rPr lang="en-US" dirty="0"/>
              <a:t>Fluid Dynamics - Synthesized Ship </a:t>
            </a:r>
            <a:r>
              <a:rPr lang="en-US" dirty="0" err="1"/>
              <a:t>Airwake</a:t>
            </a:r>
            <a:endParaRPr lang="en-US" dirty="0"/>
          </a:p>
        </p:txBody>
      </p:sp>
      <p:pic>
        <p:nvPicPr>
          <p:cNvPr id="4" name="DGN_shipwake.mp4" descr="DGN_shipwake.mp4">
            <a:hlinkClick r:id="" action="ppaction://media"/>
            <a:extLst>
              <a:ext uri="{FF2B5EF4-FFF2-40B4-BE49-F238E27FC236}">
                <a16:creationId xmlns:a16="http://schemas.microsoft.com/office/drawing/2014/main" id="{023A5E61-9996-5945-8475-72DBAB10046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7670946" y="1251284"/>
            <a:ext cx="3930650" cy="4926013"/>
          </a:xfrm>
          <a:prstGeom prst="rect">
            <a:avLst/>
          </a:prstGeom>
        </p:spPr>
      </p:pic>
      <p:grpSp>
        <p:nvGrpSpPr>
          <p:cNvPr id="9" name="Group 8">
            <a:extLst>
              <a:ext uri="{FF2B5EF4-FFF2-40B4-BE49-F238E27FC236}">
                <a16:creationId xmlns:a16="http://schemas.microsoft.com/office/drawing/2014/main" id="{0E68E5DD-E7EA-6949-B465-959A85BD9BAF}"/>
              </a:ext>
            </a:extLst>
          </p:cNvPr>
          <p:cNvGrpSpPr/>
          <p:nvPr/>
        </p:nvGrpSpPr>
        <p:grpSpPr>
          <a:xfrm>
            <a:off x="838200" y="1251284"/>
            <a:ext cx="6089358" cy="3021106"/>
            <a:chOff x="838200" y="1251284"/>
            <a:chExt cx="7345547" cy="3625091"/>
          </a:xfrm>
        </p:grpSpPr>
        <p:pic>
          <p:nvPicPr>
            <p:cNvPr id="6" name="Picture 5" descr="A picture containing text&#10;&#10;Description automatically generated">
              <a:extLst>
                <a:ext uri="{FF2B5EF4-FFF2-40B4-BE49-F238E27FC236}">
                  <a16:creationId xmlns:a16="http://schemas.microsoft.com/office/drawing/2014/main" id="{AEC01A25-AF81-EB44-9EAF-6E7226D3AD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2765906"/>
              <a:ext cx="7334873" cy="2110469"/>
            </a:xfrm>
            <a:prstGeom prst="rect">
              <a:avLst/>
            </a:prstGeom>
          </p:spPr>
        </p:pic>
        <p:pic>
          <p:nvPicPr>
            <p:cNvPr id="7" name="Content Placeholder 4">
              <a:extLst>
                <a:ext uri="{FF2B5EF4-FFF2-40B4-BE49-F238E27FC236}">
                  <a16:creationId xmlns:a16="http://schemas.microsoft.com/office/drawing/2014/main" id="{3F5F0E7E-18A5-704E-A178-072FF6D5F5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5847" y="1251284"/>
              <a:ext cx="4707900" cy="1626258"/>
            </a:xfrm>
            <a:prstGeom prst="rect">
              <a:avLst/>
            </a:prstGeom>
          </p:spPr>
        </p:pic>
        <p:pic>
          <p:nvPicPr>
            <p:cNvPr id="8" name="Picture 7" descr="Diagram&#10;&#10;Description automatically generated">
              <a:extLst>
                <a:ext uri="{FF2B5EF4-FFF2-40B4-BE49-F238E27FC236}">
                  <a16:creationId xmlns:a16="http://schemas.microsoft.com/office/drawing/2014/main" id="{8715ACB1-FA8B-0346-A43C-604EDC6EB1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 y="1252524"/>
              <a:ext cx="2637648" cy="1623778"/>
            </a:xfrm>
            <a:prstGeom prst="rect">
              <a:avLst/>
            </a:prstGeom>
          </p:spPr>
        </p:pic>
      </p:grpSp>
      <p:pic>
        <p:nvPicPr>
          <p:cNvPr id="14" name="Picture 13" descr="Background pattern&#10;&#10;Description automatically generated">
            <a:extLst>
              <a:ext uri="{FF2B5EF4-FFF2-40B4-BE49-F238E27FC236}">
                <a16:creationId xmlns:a16="http://schemas.microsoft.com/office/drawing/2014/main" id="{BFFE49F6-733E-3E45-B5ED-CC20B62389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5674" y="4272390"/>
            <a:ext cx="4594410" cy="2149226"/>
          </a:xfrm>
          <a:prstGeom prst="rect">
            <a:avLst/>
          </a:prstGeom>
        </p:spPr>
      </p:pic>
      <p:sp>
        <p:nvSpPr>
          <p:cNvPr id="16" name="Rectangle 15">
            <a:extLst>
              <a:ext uri="{FF2B5EF4-FFF2-40B4-BE49-F238E27FC236}">
                <a16:creationId xmlns:a16="http://schemas.microsoft.com/office/drawing/2014/main" id="{77A8FBA7-F4E6-8344-B962-E8298946A538}"/>
              </a:ext>
            </a:extLst>
          </p:cNvPr>
          <p:cNvSpPr/>
          <p:nvPr/>
        </p:nvSpPr>
        <p:spPr>
          <a:xfrm>
            <a:off x="3761678" y="3568390"/>
            <a:ext cx="906966" cy="3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F47C210-996C-9246-B819-1D41567B6030}"/>
              </a:ext>
            </a:extLst>
          </p:cNvPr>
          <p:cNvCxnSpPr>
            <a:cxnSpLocks/>
          </p:cNvCxnSpPr>
          <p:nvPr/>
        </p:nvCxnSpPr>
        <p:spPr>
          <a:xfrm flipH="1">
            <a:off x="4073912" y="3977268"/>
            <a:ext cx="141249" cy="4088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0">
            <a:extLst>
              <a:ext uri="{FF2B5EF4-FFF2-40B4-BE49-F238E27FC236}">
                <a16:creationId xmlns:a16="http://schemas.microsoft.com/office/drawing/2014/main" id="{C075B289-AE74-45B4-9C52-09D5B0D584C5}"/>
              </a:ext>
            </a:extLst>
          </p:cNvPr>
          <p:cNvSpPr txBox="1"/>
          <p:nvPr/>
        </p:nvSpPr>
        <p:spPr>
          <a:xfrm>
            <a:off x="6096000" y="5891931"/>
            <a:ext cx="1387186" cy="276999"/>
          </a:xfrm>
          <a:prstGeom prst="rect">
            <a:avLst/>
          </a:prstGeom>
          <a:noFill/>
        </p:spPr>
        <p:txBody>
          <a:bodyPr wrap="square">
            <a:spAutoFit/>
          </a:bodyPr>
          <a:lstStyle/>
          <a:p>
            <a:r>
              <a:rPr lang="en-US" sz="1200" dirty="0">
                <a:solidFill>
                  <a:schemeClr val="bg1">
                    <a:lumMod val="50000"/>
                  </a:schemeClr>
                </a:solidFill>
              </a:rPr>
              <a:t>Yu et al. AIAA-ST22</a:t>
            </a:r>
          </a:p>
        </p:txBody>
      </p:sp>
    </p:spTree>
    <p:extLst>
      <p:ext uri="{BB962C8B-B14F-4D97-AF65-F5344CB8AC3E}">
        <p14:creationId xmlns:p14="http://schemas.microsoft.com/office/powerpoint/2010/main" val="19605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remove" display="0">
                  <p:stCondLst>
                    <p:cond delay="indefinite"/>
                  </p:stCondLst>
                </p:cTn>
                <p:tgtEl>
                  <p:spTgt spid="4"/>
                </p:tgtEl>
              </p:cMediaNode>
            </p:video>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9C078A-6675-4F84-89FC-FCA6A7BE6D12}"/>
              </a:ext>
            </a:extLst>
          </p:cNvPr>
          <p:cNvSpPr>
            <a:spLocks noGrp="1"/>
          </p:cNvSpPr>
          <p:nvPr>
            <p:ph type="title"/>
          </p:nvPr>
        </p:nvSpPr>
        <p:spPr>
          <a:xfrm>
            <a:off x="1527048" y="1124712"/>
            <a:ext cx="8569452" cy="1675487"/>
          </a:xfrm>
        </p:spPr>
        <p:txBody>
          <a:bodyPr/>
          <a:lstStyle/>
          <a:p>
            <a:r>
              <a:rPr lang="en-US" altLang="zh-CN" dirty="0"/>
              <a:t>Concluding Remarks</a:t>
            </a:r>
            <a:endParaRPr lang="en-US" dirty="0"/>
          </a:p>
        </p:txBody>
      </p:sp>
      <p:sp>
        <p:nvSpPr>
          <p:cNvPr id="4" name="文本占位符 3">
            <a:extLst>
              <a:ext uri="{FF2B5EF4-FFF2-40B4-BE49-F238E27FC236}">
                <a16:creationId xmlns:a16="http://schemas.microsoft.com/office/drawing/2014/main" id="{23CC82AF-92C8-41CA-97F2-24BA33935E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1158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altLang="zh-CN" dirty="0"/>
              <a:t>Challenges and Proposed Methodology</a:t>
            </a:r>
            <a:endParaRPr lang="en-US" dirty="0"/>
          </a:p>
        </p:txBody>
      </p:sp>
      <p:sp>
        <p:nvSpPr>
          <p:cNvPr id="6" name="Rectangle 1">
            <a:extLst>
              <a:ext uri="{FF2B5EF4-FFF2-40B4-BE49-F238E27FC236}">
                <a16:creationId xmlns:a16="http://schemas.microsoft.com/office/drawing/2014/main" id="{B1A68320-1011-8C44-AB01-D4C2EA2EA942}"/>
              </a:ext>
            </a:extLst>
          </p:cNvPr>
          <p:cNvSpPr/>
          <p:nvPr/>
        </p:nvSpPr>
        <p:spPr>
          <a:xfrm>
            <a:off x="8844670" y="2103058"/>
            <a:ext cx="2743200" cy="3244753"/>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3">
            <a:extLst>
              <a:ext uri="{FF2B5EF4-FFF2-40B4-BE49-F238E27FC236}">
                <a16:creationId xmlns:a16="http://schemas.microsoft.com/office/drawing/2014/main" id="{C5891E5F-EC13-9648-8EB9-474E615BA6F9}"/>
              </a:ext>
            </a:extLst>
          </p:cNvPr>
          <p:cNvSpPr/>
          <p:nvPr/>
        </p:nvSpPr>
        <p:spPr>
          <a:xfrm>
            <a:off x="479112" y="2103059"/>
            <a:ext cx="2743200" cy="32366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Physical processes</a:t>
            </a:r>
          </a:p>
          <a:p>
            <a:pPr algn="ctr"/>
            <a:r>
              <a:rPr lang="en-US" sz="1600" dirty="0"/>
              <a:t>in industrial, engineering and scientific applications:</a:t>
            </a:r>
          </a:p>
          <a:p>
            <a:pPr algn="ctr"/>
            <a:r>
              <a:rPr lang="en-US" dirty="0">
                <a:solidFill>
                  <a:schemeClr val="tx1"/>
                </a:solidFill>
              </a:rPr>
              <a:t>Efficient and accurate modeling and control of Dynamical systems </a:t>
            </a:r>
          </a:p>
          <a:p>
            <a:pPr algn="ctr"/>
            <a:r>
              <a:rPr lang="en-US" dirty="0">
                <a:solidFill>
                  <a:schemeClr val="tx1"/>
                </a:solidFill>
              </a:rPr>
              <a:t>on Graphs</a:t>
            </a:r>
          </a:p>
        </p:txBody>
      </p:sp>
      <p:sp>
        <p:nvSpPr>
          <p:cNvPr id="8" name="Rectangle 4">
            <a:extLst>
              <a:ext uri="{FF2B5EF4-FFF2-40B4-BE49-F238E27FC236}">
                <a16:creationId xmlns:a16="http://schemas.microsoft.com/office/drawing/2014/main" id="{516B60EC-39FD-AD49-B9AF-ABA44110A555}"/>
              </a:ext>
            </a:extLst>
          </p:cNvPr>
          <p:cNvSpPr/>
          <p:nvPr/>
        </p:nvSpPr>
        <p:spPr>
          <a:xfrm>
            <a:off x="3279781" y="3324031"/>
            <a:ext cx="2743200" cy="8229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To </a:t>
            </a:r>
            <a:r>
              <a:rPr lang="en-US" sz="1600" dirty="0">
                <a:solidFill>
                  <a:srgbClr val="FFFF00"/>
                </a:solidFill>
              </a:rPr>
              <a:t>capture non-local effects</a:t>
            </a:r>
            <a:r>
              <a:rPr lang="en-US" sz="1600" dirty="0"/>
              <a:t>:</a:t>
            </a:r>
          </a:p>
          <a:p>
            <a:pPr algn="ctr"/>
            <a:r>
              <a:rPr lang="en-US" sz="1600" dirty="0"/>
              <a:t>Long-range correlation between distant nodes</a:t>
            </a:r>
          </a:p>
        </p:txBody>
      </p:sp>
      <p:sp>
        <p:nvSpPr>
          <p:cNvPr id="9" name="Rectangle 5">
            <a:extLst>
              <a:ext uri="{FF2B5EF4-FFF2-40B4-BE49-F238E27FC236}">
                <a16:creationId xmlns:a16="http://schemas.microsoft.com/office/drawing/2014/main" id="{C93E5553-55CB-E448-882B-EED5871DF2C0}"/>
              </a:ext>
            </a:extLst>
          </p:cNvPr>
          <p:cNvSpPr/>
          <p:nvPr/>
        </p:nvSpPr>
        <p:spPr>
          <a:xfrm>
            <a:off x="3267631" y="2103058"/>
            <a:ext cx="2743200" cy="8229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To </a:t>
            </a:r>
            <a:r>
              <a:rPr lang="en-US" sz="1600" dirty="0">
                <a:solidFill>
                  <a:srgbClr val="FFFF00"/>
                </a:solidFill>
              </a:rPr>
              <a:t>reproduce physics</a:t>
            </a:r>
            <a:r>
              <a:rPr lang="en-US" sz="1600" dirty="0"/>
              <a:t>:</a:t>
            </a:r>
          </a:p>
          <a:p>
            <a:pPr algn="ctr"/>
            <a:r>
              <a:rPr lang="en-US" sz="1600" dirty="0"/>
              <a:t>Conservation laws,</a:t>
            </a:r>
          </a:p>
          <a:p>
            <a:pPr algn="ctr"/>
            <a:r>
              <a:rPr lang="en-US" sz="1600" dirty="0"/>
              <a:t>Bifurcation characteristics</a:t>
            </a:r>
          </a:p>
        </p:txBody>
      </p:sp>
      <p:sp>
        <p:nvSpPr>
          <p:cNvPr id="10" name="Rectangle 6">
            <a:extLst>
              <a:ext uri="{FF2B5EF4-FFF2-40B4-BE49-F238E27FC236}">
                <a16:creationId xmlns:a16="http://schemas.microsoft.com/office/drawing/2014/main" id="{FB9C12E7-A001-EF47-AF04-07C95ECF4D76}"/>
              </a:ext>
            </a:extLst>
          </p:cNvPr>
          <p:cNvSpPr/>
          <p:nvPr/>
        </p:nvSpPr>
        <p:spPr>
          <a:xfrm>
            <a:off x="3279781" y="4516784"/>
            <a:ext cx="2743200" cy="8229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To </a:t>
            </a:r>
            <a:r>
              <a:rPr lang="en-US" sz="1600" dirty="0">
                <a:solidFill>
                  <a:srgbClr val="FFFF00"/>
                </a:solidFill>
              </a:rPr>
              <a:t>optimize</a:t>
            </a:r>
            <a:r>
              <a:rPr lang="zh-CN" altLang="en-US" sz="1600" dirty="0">
                <a:solidFill>
                  <a:srgbClr val="FFFF00"/>
                </a:solidFill>
              </a:rPr>
              <a:t> </a:t>
            </a:r>
            <a:r>
              <a:rPr lang="en-US" altLang="zh-CN" sz="1600" dirty="0">
                <a:solidFill>
                  <a:srgbClr val="FFFF00"/>
                </a:solidFill>
              </a:rPr>
              <a:t>and</a:t>
            </a:r>
            <a:r>
              <a:rPr lang="zh-CN" altLang="en-US" sz="1600" dirty="0">
                <a:solidFill>
                  <a:srgbClr val="FFFF00"/>
                </a:solidFill>
              </a:rPr>
              <a:t> </a:t>
            </a:r>
            <a:r>
              <a:rPr lang="en-US" sz="1600" dirty="0">
                <a:solidFill>
                  <a:srgbClr val="FFFF00"/>
                </a:solidFill>
              </a:rPr>
              <a:t>control</a:t>
            </a:r>
            <a:r>
              <a:rPr lang="en-US" sz="1600" dirty="0"/>
              <a:t>:</a:t>
            </a:r>
          </a:p>
          <a:p>
            <a:pPr algn="ctr"/>
            <a:r>
              <a:rPr lang="en-US" sz="1600" dirty="0"/>
              <a:t>Preserve spectral properties</a:t>
            </a:r>
          </a:p>
          <a:p>
            <a:pPr algn="ctr"/>
            <a:r>
              <a:rPr lang="en-US" sz="1600" dirty="0"/>
              <a:t>Tackle high dim. parameters</a:t>
            </a:r>
          </a:p>
        </p:txBody>
      </p:sp>
      <p:sp>
        <p:nvSpPr>
          <p:cNvPr id="11" name="Rectangle 7">
            <a:extLst>
              <a:ext uri="{FF2B5EF4-FFF2-40B4-BE49-F238E27FC236}">
                <a16:creationId xmlns:a16="http://schemas.microsoft.com/office/drawing/2014/main" id="{2A0137EE-8711-FB40-A88B-F850F9D0C61D}"/>
              </a:ext>
            </a:extLst>
          </p:cNvPr>
          <p:cNvSpPr/>
          <p:nvPr/>
        </p:nvSpPr>
        <p:spPr>
          <a:xfrm>
            <a:off x="6068301" y="4516784"/>
            <a:ext cx="2743200" cy="830518"/>
          </a:xfrm>
          <a:prstGeom prst="rect">
            <a:avLst/>
          </a:prstGeom>
          <a:solidFill>
            <a:srgbClr val="49B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Graph theory with</a:t>
            </a:r>
          </a:p>
          <a:p>
            <a:pPr algn="ctr"/>
            <a:r>
              <a:rPr lang="en-US" sz="1600" dirty="0"/>
              <a:t>Hermitian Laplacians &amp; </a:t>
            </a:r>
          </a:p>
          <a:p>
            <a:pPr algn="ctr"/>
            <a:r>
              <a:rPr lang="en-US" sz="1600" dirty="0"/>
              <a:t>Efficient sampling methods</a:t>
            </a:r>
          </a:p>
        </p:txBody>
      </p:sp>
      <p:sp>
        <p:nvSpPr>
          <p:cNvPr id="12" name="Rectangle 8">
            <a:extLst>
              <a:ext uri="{FF2B5EF4-FFF2-40B4-BE49-F238E27FC236}">
                <a16:creationId xmlns:a16="http://schemas.microsoft.com/office/drawing/2014/main" id="{73635E28-1FB7-B740-BF6D-13A82F50F938}"/>
              </a:ext>
            </a:extLst>
          </p:cNvPr>
          <p:cNvSpPr/>
          <p:nvPr/>
        </p:nvSpPr>
        <p:spPr>
          <a:xfrm>
            <a:off x="6056150" y="2103058"/>
            <a:ext cx="2743200" cy="822960"/>
          </a:xfrm>
          <a:prstGeom prst="rect">
            <a:avLst/>
          </a:prstGeom>
          <a:solidFill>
            <a:srgbClr val="49B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Inductive bias with</a:t>
            </a:r>
          </a:p>
          <a:p>
            <a:pPr algn="ctr"/>
            <a:r>
              <a:rPr lang="en-US" sz="1600" dirty="0"/>
              <a:t>Nonlinear dynamical</a:t>
            </a:r>
          </a:p>
          <a:p>
            <a:pPr algn="ctr"/>
            <a:r>
              <a:rPr lang="en-US" sz="1600" dirty="0"/>
              <a:t>systems theory</a:t>
            </a:r>
          </a:p>
        </p:txBody>
      </p:sp>
      <p:sp>
        <p:nvSpPr>
          <p:cNvPr id="13" name="Rectangle 9">
            <a:extLst>
              <a:ext uri="{FF2B5EF4-FFF2-40B4-BE49-F238E27FC236}">
                <a16:creationId xmlns:a16="http://schemas.microsoft.com/office/drawing/2014/main" id="{551FECA5-FCB0-A140-B39A-62E6D0408142}"/>
              </a:ext>
            </a:extLst>
          </p:cNvPr>
          <p:cNvSpPr/>
          <p:nvPr/>
        </p:nvSpPr>
        <p:spPr>
          <a:xfrm>
            <a:off x="6067285" y="3324031"/>
            <a:ext cx="2743200" cy="822960"/>
          </a:xfrm>
          <a:prstGeom prst="rect">
            <a:avLst/>
          </a:prstGeom>
          <a:solidFill>
            <a:srgbClr val="49B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Regularized optimization for Sparse inverses</a:t>
            </a:r>
          </a:p>
        </p:txBody>
      </p:sp>
      <p:graphicFrame>
        <p:nvGraphicFramePr>
          <p:cNvPr id="14" name="Diagram 12">
            <a:extLst>
              <a:ext uri="{FF2B5EF4-FFF2-40B4-BE49-F238E27FC236}">
                <a16:creationId xmlns:a16="http://schemas.microsoft.com/office/drawing/2014/main" id="{37EB009C-7B88-9045-977A-44C078ADAE07}"/>
              </a:ext>
            </a:extLst>
          </p:cNvPr>
          <p:cNvGraphicFramePr/>
          <p:nvPr/>
        </p:nvGraphicFramePr>
        <p:xfrm>
          <a:off x="399676" y="1510189"/>
          <a:ext cx="11392647" cy="512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7">
            <a:extLst>
              <a:ext uri="{FF2B5EF4-FFF2-40B4-BE49-F238E27FC236}">
                <a16:creationId xmlns:a16="http://schemas.microsoft.com/office/drawing/2014/main" id="{8541628E-469B-9A41-8A15-038C4A82E9FE}"/>
              </a:ext>
            </a:extLst>
          </p:cNvPr>
          <p:cNvPicPr>
            <a:picLocks noChangeAspect="1"/>
          </p:cNvPicPr>
          <p:nvPr/>
        </p:nvPicPr>
        <p:blipFill>
          <a:blip r:embed="rId8">
            <a:alphaModFix amt="35000"/>
          </a:blip>
          <a:stretch>
            <a:fillRect/>
          </a:stretch>
        </p:blipFill>
        <p:spPr>
          <a:xfrm>
            <a:off x="8860747" y="2103058"/>
            <a:ext cx="2743200" cy="3236686"/>
          </a:xfrm>
          <a:prstGeom prst="rect">
            <a:avLst/>
          </a:prstGeom>
        </p:spPr>
      </p:pic>
      <p:sp>
        <p:nvSpPr>
          <p:cNvPr id="16" name="Rectangle 18">
            <a:extLst>
              <a:ext uri="{FF2B5EF4-FFF2-40B4-BE49-F238E27FC236}">
                <a16:creationId xmlns:a16="http://schemas.microsoft.com/office/drawing/2014/main" id="{CF5CE096-8A44-6F4E-AB06-0E77633B8E3F}"/>
              </a:ext>
            </a:extLst>
          </p:cNvPr>
          <p:cNvSpPr/>
          <p:nvPr/>
        </p:nvSpPr>
        <p:spPr>
          <a:xfrm>
            <a:off x="8927085" y="3468842"/>
            <a:ext cx="2610523"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Robust, Precise, Prompt</a:t>
            </a:r>
          </a:p>
          <a:p>
            <a:pPr algn="ctr"/>
            <a:r>
              <a:rPr lang="en-US" dirty="0"/>
              <a:t>Decision Making</a:t>
            </a:r>
          </a:p>
        </p:txBody>
      </p:sp>
    </p:spTree>
    <p:extLst>
      <p:ext uri="{BB962C8B-B14F-4D97-AF65-F5344CB8AC3E}">
        <p14:creationId xmlns:p14="http://schemas.microsoft.com/office/powerpoint/2010/main" val="320478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Graphic spid="14" grpId="0">
        <p:bldAsOne/>
      </p:bldGraphic>
      <p:bldP spid="1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282969-2168-B146-8023-F6781D9E374B}"/>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96919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dirty="0"/>
              <a:t>Modern Machine Learning Toolbox</a:t>
            </a:r>
          </a:p>
        </p:txBody>
      </p:sp>
      <p:sp>
        <p:nvSpPr>
          <p:cNvPr id="3" name="内容占位符 2">
            <a:extLst>
              <a:ext uri="{FF2B5EF4-FFF2-40B4-BE49-F238E27FC236}">
                <a16:creationId xmlns:a16="http://schemas.microsoft.com/office/drawing/2014/main" id="{74C6A611-D5F7-4567-B17C-CA51AF193C78}"/>
              </a:ext>
            </a:extLst>
          </p:cNvPr>
          <p:cNvSpPr>
            <a:spLocks noGrp="1"/>
          </p:cNvSpPr>
          <p:nvPr>
            <p:ph idx="1"/>
          </p:nvPr>
        </p:nvSpPr>
        <p:spPr>
          <a:xfrm>
            <a:off x="838200" y="1251284"/>
            <a:ext cx="3539836" cy="4925679"/>
          </a:xfrm>
        </p:spPr>
        <p:txBody>
          <a:bodyPr/>
          <a:lstStyle/>
          <a:p>
            <a:r>
              <a:rPr lang="en-US" dirty="0">
                <a:solidFill>
                  <a:schemeClr val="bg1">
                    <a:lumMod val="65000"/>
                  </a:schemeClr>
                </a:solidFill>
              </a:rPr>
              <a:t>M</a:t>
            </a:r>
          </a:p>
        </p:txBody>
      </p:sp>
      <p:pic>
        <p:nvPicPr>
          <p:cNvPr id="4" name="Picture 3">
            <a:extLst>
              <a:ext uri="{FF2B5EF4-FFF2-40B4-BE49-F238E27FC236}">
                <a16:creationId xmlns:a16="http://schemas.microsoft.com/office/drawing/2014/main" id="{B254A1BD-576F-E14A-A16A-41AC936FB48C}"/>
              </a:ext>
            </a:extLst>
          </p:cNvPr>
          <p:cNvPicPr>
            <a:picLocks noChangeAspect="1"/>
          </p:cNvPicPr>
          <p:nvPr/>
        </p:nvPicPr>
        <p:blipFill>
          <a:blip r:embed="rId3"/>
          <a:stretch>
            <a:fillRect/>
          </a:stretch>
        </p:blipFill>
        <p:spPr>
          <a:xfrm>
            <a:off x="838200" y="1020452"/>
            <a:ext cx="10675354" cy="4925678"/>
          </a:xfrm>
          <a:prstGeom prst="rect">
            <a:avLst/>
          </a:prstGeom>
        </p:spPr>
      </p:pic>
      <p:sp>
        <p:nvSpPr>
          <p:cNvPr id="6" name="TextBox 5">
            <a:extLst>
              <a:ext uri="{FF2B5EF4-FFF2-40B4-BE49-F238E27FC236}">
                <a16:creationId xmlns:a16="http://schemas.microsoft.com/office/drawing/2014/main" id="{FBB4D6ED-DD64-F24C-99E3-83B5BF3FE143}"/>
              </a:ext>
            </a:extLst>
          </p:cNvPr>
          <p:cNvSpPr txBox="1"/>
          <p:nvPr/>
        </p:nvSpPr>
        <p:spPr>
          <a:xfrm>
            <a:off x="838200" y="5946130"/>
            <a:ext cx="6191365" cy="276999"/>
          </a:xfrm>
          <a:prstGeom prst="rect">
            <a:avLst/>
          </a:prstGeom>
          <a:noFill/>
        </p:spPr>
        <p:txBody>
          <a:bodyPr wrap="square" rtlCol="0">
            <a:spAutoFit/>
          </a:bodyPr>
          <a:lstStyle/>
          <a:p>
            <a:r>
              <a:rPr lang="en-US" sz="1200" dirty="0">
                <a:solidFill>
                  <a:schemeClr val="bg1">
                    <a:lumMod val="50000"/>
                  </a:schemeClr>
                </a:solidFill>
              </a:rPr>
              <a:t>Pic Ref: </a:t>
            </a:r>
            <a:r>
              <a:rPr lang="en-US" sz="1200" dirty="0">
                <a:solidFill>
                  <a:schemeClr val="bg1">
                    <a:lumMod val="50000"/>
                  </a:schemeClr>
                </a:solidFill>
                <a:latin typeface="Calibri" panose="020F0502020204030204" pitchFamily="34" charset="0"/>
                <a:cs typeface="Calibri" panose="020F0502020204030204" pitchFamily="34" charset="0"/>
              </a:rPr>
              <a:t>Jure </a:t>
            </a:r>
            <a:r>
              <a:rPr lang="en-US" sz="1200" dirty="0" err="1">
                <a:solidFill>
                  <a:schemeClr val="bg1">
                    <a:lumMod val="50000"/>
                  </a:schemeClr>
                </a:solidFill>
                <a:latin typeface="Calibri" panose="020F0502020204030204" pitchFamily="34" charset="0"/>
                <a:cs typeface="Calibri" panose="020F0502020204030204" pitchFamily="34" charset="0"/>
              </a:rPr>
              <a:t>Leskovec</a:t>
            </a:r>
            <a:r>
              <a:rPr lang="en-US" sz="1200" dirty="0">
                <a:solidFill>
                  <a:schemeClr val="bg1">
                    <a:lumMod val="50000"/>
                  </a:schemeClr>
                </a:solidFill>
                <a:latin typeface="Calibri" panose="020F0502020204030204" pitchFamily="34" charset="0"/>
                <a:cs typeface="Calibri" panose="020F0502020204030204" pitchFamily="34" charset="0"/>
              </a:rPr>
              <a:t>, “Stanford CS224W: Machine Learning with Graphs”, 2020</a:t>
            </a:r>
            <a:endParaRPr lang="en-US" sz="1200" dirty="0">
              <a:solidFill>
                <a:schemeClr val="bg1">
                  <a:lumMod val="50000"/>
                </a:schemeClr>
              </a:solidFill>
            </a:endParaRPr>
          </a:p>
        </p:txBody>
      </p:sp>
    </p:spTree>
    <p:extLst>
      <p:ext uri="{BB962C8B-B14F-4D97-AF65-F5344CB8AC3E}">
        <p14:creationId xmlns:p14="http://schemas.microsoft.com/office/powerpoint/2010/main" val="426637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dirty="0"/>
              <a:t>Data on Graphs</a:t>
            </a:r>
          </a:p>
        </p:txBody>
      </p:sp>
      <p:pic>
        <p:nvPicPr>
          <p:cNvPr id="6" name="Content Placeholder 5" descr="A picture containing graphical user interface&#10;&#10;Description automatically generated">
            <a:extLst>
              <a:ext uri="{FF2B5EF4-FFF2-40B4-BE49-F238E27FC236}">
                <a16:creationId xmlns:a16="http://schemas.microsoft.com/office/drawing/2014/main" id="{FE7C4BE9-1247-1448-9804-45BA3308D0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1868"/>
            <a:ext cx="6215472" cy="3723052"/>
          </a:xfrm>
        </p:spPr>
      </p:pic>
      <p:pic>
        <p:nvPicPr>
          <p:cNvPr id="4" name="Picture 3">
            <a:extLst>
              <a:ext uri="{FF2B5EF4-FFF2-40B4-BE49-F238E27FC236}">
                <a16:creationId xmlns:a16="http://schemas.microsoft.com/office/drawing/2014/main" id="{EB863B8B-4AA1-C84A-8230-D29F1737C354}"/>
              </a:ext>
            </a:extLst>
          </p:cNvPr>
          <p:cNvPicPr>
            <a:picLocks noChangeAspect="1"/>
          </p:cNvPicPr>
          <p:nvPr/>
        </p:nvPicPr>
        <p:blipFill>
          <a:blip r:embed="rId4"/>
          <a:stretch>
            <a:fillRect/>
          </a:stretch>
        </p:blipFill>
        <p:spPr>
          <a:xfrm>
            <a:off x="6215472" y="384608"/>
            <a:ext cx="5832765" cy="1838470"/>
          </a:xfrm>
          <a:prstGeom prst="rect">
            <a:avLst/>
          </a:prstGeom>
        </p:spPr>
      </p:pic>
      <p:pic>
        <p:nvPicPr>
          <p:cNvPr id="8" name="Picture 7" descr="Diagram&#10;&#10;Description automatically generated">
            <a:extLst>
              <a:ext uri="{FF2B5EF4-FFF2-40B4-BE49-F238E27FC236}">
                <a16:creationId xmlns:a16="http://schemas.microsoft.com/office/drawing/2014/main" id="{F53F26A7-03AC-944E-BDFF-26DAB4AC5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5472" y="2333662"/>
            <a:ext cx="6014164" cy="3612468"/>
          </a:xfrm>
          <a:prstGeom prst="rect">
            <a:avLst/>
          </a:prstGeom>
        </p:spPr>
      </p:pic>
      <p:sp>
        <p:nvSpPr>
          <p:cNvPr id="9" name="TextBox 5">
            <a:extLst>
              <a:ext uri="{FF2B5EF4-FFF2-40B4-BE49-F238E27FC236}">
                <a16:creationId xmlns:a16="http://schemas.microsoft.com/office/drawing/2014/main" id="{B532FE0B-0476-4F68-8E7C-62672398B558}"/>
              </a:ext>
            </a:extLst>
          </p:cNvPr>
          <p:cNvSpPr txBox="1"/>
          <p:nvPr/>
        </p:nvSpPr>
        <p:spPr>
          <a:xfrm>
            <a:off x="7544929" y="216884"/>
            <a:ext cx="4647071" cy="276999"/>
          </a:xfrm>
          <a:prstGeom prst="rect">
            <a:avLst/>
          </a:prstGeom>
          <a:noFill/>
        </p:spPr>
        <p:txBody>
          <a:bodyPr wrap="squar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Jure </a:t>
            </a:r>
            <a:r>
              <a:rPr lang="en-US" sz="1200" dirty="0" err="1">
                <a:solidFill>
                  <a:schemeClr val="bg1">
                    <a:lumMod val="50000"/>
                  </a:schemeClr>
                </a:solidFill>
                <a:latin typeface="Calibri" panose="020F0502020204030204" pitchFamily="34" charset="0"/>
                <a:cs typeface="Calibri" panose="020F0502020204030204" pitchFamily="34" charset="0"/>
              </a:rPr>
              <a:t>Leskovec</a:t>
            </a:r>
            <a:r>
              <a:rPr lang="en-US" sz="1200" dirty="0">
                <a:solidFill>
                  <a:schemeClr val="bg1">
                    <a:lumMod val="50000"/>
                  </a:schemeClr>
                </a:solidFill>
                <a:latin typeface="Calibri" panose="020F0502020204030204" pitchFamily="34" charset="0"/>
                <a:cs typeface="Calibri" panose="020F0502020204030204" pitchFamily="34" charset="0"/>
              </a:rPr>
              <a:t>, “Stanford CS224W: Machine Learning with Graphs”, 2020</a:t>
            </a:r>
            <a:endParaRPr lang="en-US" sz="1200" dirty="0">
              <a:solidFill>
                <a:schemeClr val="bg1">
                  <a:lumMod val="50000"/>
                </a:schemeClr>
              </a:solidFill>
            </a:endParaRPr>
          </a:p>
        </p:txBody>
      </p:sp>
    </p:spTree>
    <p:extLst>
      <p:ext uri="{BB962C8B-B14F-4D97-AF65-F5344CB8AC3E}">
        <p14:creationId xmlns:p14="http://schemas.microsoft.com/office/powerpoint/2010/main" val="114036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9C078A-6675-4F84-89FC-FCA6A7BE6D12}"/>
              </a:ext>
            </a:extLst>
          </p:cNvPr>
          <p:cNvSpPr>
            <a:spLocks noGrp="1"/>
          </p:cNvSpPr>
          <p:nvPr>
            <p:ph type="title"/>
          </p:nvPr>
        </p:nvSpPr>
        <p:spPr/>
        <p:txBody>
          <a:bodyPr/>
          <a:lstStyle/>
          <a:p>
            <a:r>
              <a:rPr lang="en-US" dirty="0"/>
              <a:t>Learning on Graph</a:t>
            </a:r>
          </a:p>
        </p:txBody>
      </p:sp>
      <p:sp>
        <p:nvSpPr>
          <p:cNvPr id="4" name="文本占位符 3">
            <a:extLst>
              <a:ext uri="{FF2B5EF4-FFF2-40B4-BE49-F238E27FC236}">
                <a16:creationId xmlns:a16="http://schemas.microsoft.com/office/drawing/2014/main" id="{23CC82AF-92C8-41CA-97F2-24BA33935E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421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E19019F-8F29-FE45-8BD5-8D19759A1A81}"/>
              </a:ext>
            </a:extLst>
          </p:cNvPr>
          <p:cNvSpPr>
            <a:spLocks noGrp="1"/>
          </p:cNvSpPr>
          <p:nvPr>
            <p:ph type="title"/>
          </p:nvPr>
        </p:nvSpPr>
        <p:spPr/>
        <p:txBody>
          <a:bodyPr/>
          <a:lstStyle/>
          <a:p>
            <a:r>
              <a:rPr lang="en-US" dirty="0"/>
              <a:t>Graph Representation</a:t>
            </a:r>
          </a:p>
        </p:txBody>
      </p:sp>
      <p:pic>
        <p:nvPicPr>
          <p:cNvPr id="5" name="Picture 4">
            <a:extLst>
              <a:ext uri="{FF2B5EF4-FFF2-40B4-BE49-F238E27FC236}">
                <a16:creationId xmlns:a16="http://schemas.microsoft.com/office/drawing/2014/main" id="{4BBB93B5-FA0E-9947-BD3E-7C36C722CAD7}"/>
              </a:ext>
            </a:extLst>
          </p:cNvPr>
          <p:cNvPicPr>
            <a:picLocks noChangeAspect="1"/>
          </p:cNvPicPr>
          <p:nvPr/>
        </p:nvPicPr>
        <p:blipFill>
          <a:blip r:embed="rId3"/>
          <a:stretch>
            <a:fillRect/>
          </a:stretch>
        </p:blipFill>
        <p:spPr>
          <a:xfrm>
            <a:off x="6373093" y="365125"/>
            <a:ext cx="2675682" cy="2336511"/>
          </a:xfrm>
          <a:prstGeom prst="rect">
            <a:avLst/>
          </a:prstGeom>
        </p:spPr>
      </p:pic>
      <p:pic>
        <p:nvPicPr>
          <p:cNvPr id="6" name="Picture 5">
            <a:extLst>
              <a:ext uri="{FF2B5EF4-FFF2-40B4-BE49-F238E27FC236}">
                <a16:creationId xmlns:a16="http://schemas.microsoft.com/office/drawing/2014/main" id="{34212160-97D8-C54F-BAD9-5D2977B864D3}"/>
              </a:ext>
            </a:extLst>
          </p:cNvPr>
          <p:cNvPicPr>
            <a:picLocks noChangeAspect="1"/>
          </p:cNvPicPr>
          <p:nvPr/>
        </p:nvPicPr>
        <p:blipFill>
          <a:blip r:embed="rId4"/>
          <a:stretch>
            <a:fillRect/>
          </a:stretch>
        </p:blipFill>
        <p:spPr>
          <a:xfrm>
            <a:off x="9048775" y="620435"/>
            <a:ext cx="2882984" cy="1825890"/>
          </a:xfrm>
          <a:prstGeom prst="rect">
            <a:avLst/>
          </a:prstGeom>
        </p:spPr>
      </p:pic>
      <p:sp>
        <p:nvSpPr>
          <p:cNvPr id="9" name="TextBox 8">
            <a:extLst>
              <a:ext uri="{FF2B5EF4-FFF2-40B4-BE49-F238E27FC236}">
                <a16:creationId xmlns:a16="http://schemas.microsoft.com/office/drawing/2014/main" id="{BFAA9F78-8079-2B46-BDC5-F4965F0DB94E}"/>
              </a:ext>
            </a:extLst>
          </p:cNvPr>
          <p:cNvSpPr txBox="1"/>
          <p:nvPr/>
        </p:nvSpPr>
        <p:spPr>
          <a:xfrm>
            <a:off x="6096000" y="2656886"/>
            <a:ext cx="6096000" cy="369332"/>
          </a:xfrm>
          <a:prstGeom prst="rect">
            <a:avLst/>
          </a:prstGeom>
          <a:noFill/>
        </p:spPr>
        <p:txBody>
          <a:bodyPr wrap="square" rtlCol="0">
            <a:spAutoFit/>
          </a:bodyPr>
          <a:lstStyle/>
          <a:p>
            <a:pPr algn="ctr"/>
            <a:r>
              <a:rPr lang="en-US" dirty="0">
                <a:highlight>
                  <a:srgbClr val="C0C0C0"/>
                </a:highlight>
              </a:rPr>
              <a:t>A graph data structure and its corresponding adjacency matrix.</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BABD285-E8E1-8D40-8F33-CBDF0095D3FF}"/>
                  </a:ext>
                </a:extLst>
              </p:cNvPr>
              <p:cNvSpPr txBox="1"/>
              <p:nvPr/>
            </p:nvSpPr>
            <p:spPr>
              <a:xfrm>
                <a:off x="838200" y="1143168"/>
                <a:ext cx="5382491" cy="1661993"/>
              </a:xfrm>
              <a:prstGeom prst="rect">
                <a:avLst/>
              </a:prstGeom>
              <a:noFill/>
            </p:spPr>
            <p:txBody>
              <a:bodyPr wrap="square" rtlCol="0">
                <a:spAutoFit/>
              </a:bodyPr>
              <a:lstStyle/>
              <a:p>
                <a:r>
                  <a:rPr lang="en-US" sz="2200" dirty="0"/>
                  <a:t>Graphs contain objects and their connections</a:t>
                </a:r>
              </a:p>
              <a:p>
                <a:pPr marL="285750" indent="-285750">
                  <a:buFont typeface="Arial" panose="020B0604020202020204" pitchFamily="34" charset="0"/>
                  <a:buChar char="•"/>
                </a:pPr>
                <a:r>
                  <a:rPr lang="en-US" sz="2000" dirty="0"/>
                  <a:t>Graph data defined by nodes and edges, both can store features</a:t>
                </a:r>
              </a:p>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𝓖</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𝓥</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𝓔</m:t>
                      </m:r>
                      <m:r>
                        <a:rPr lang="en-US" sz="2000" b="1" i="1" smtClean="0">
                          <a:latin typeface="Cambria Math" panose="02040503050406030204" pitchFamily="18" charset="0"/>
                          <a:ea typeface="Cambria Math" panose="02040503050406030204" pitchFamily="18" charset="0"/>
                        </a:rPr>
                        <m:t>)</m:t>
                      </m:r>
                    </m:oMath>
                  </m:oMathPara>
                </a14:m>
                <a:endParaRPr lang="en-US" sz="2000" b="1" dirty="0"/>
              </a:p>
              <a:p>
                <a:pPr marL="285750" indent="-285750">
                  <a:buFont typeface="Arial" panose="020B0604020202020204" pitchFamily="34" charset="0"/>
                  <a:buChar char="•"/>
                </a:pPr>
                <a:r>
                  <a:rPr lang="en-US" sz="2000" dirty="0"/>
                  <a:t>Connectivity given by adjacency matrix </a:t>
                </a:r>
                <a14:m>
                  <m:oMath xmlns:m="http://schemas.openxmlformats.org/officeDocument/2006/math">
                    <m:r>
                      <a:rPr lang="en-US" sz="2000" b="1" i="1" dirty="0" smtClean="0">
                        <a:latin typeface="Cambria Math" panose="02040503050406030204" pitchFamily="18" charset="0"/>
                      </a:rPr>
                      <m:t>𝑨</m:t>
                    </m:r>
                  </m:oMath>
                </a14:m>
                <a:endParaRPr lang="en-US" sz="2000" b="1" dirty="0"/>
              </a:p>
            </p:txBody>
          </p:sp>
        </mc:Choice>
        <mc:Fallback xmlns="">
          <p:sp>
            <p:nvSpPr>
              <p:cNvPr id="15" name="TextBox 14">
                <a:extLst>
                  <a:ext uri="{FF2B5EF4-FFF2-40B4-BE49-F238E27FC236}">
                    <a16:creationId xmlns:a16="http://schemas.microsoft.com/office/drawing/2014/main" id="{CBABD285-E8E1-8D40-8F33-CBDF0095D3FF}"/>
                  </a:ext>
                </a:extLst>
              </p:cNvPr>
              <p:cNvSpPr txBox="1">
                <a:spLocks noRot="1" noChangeAspect="1" noMove="1" noResize="1" noEditPoints="1" noAdjustHandles="1" noChangeArrowheads="1" noChangeShapeType="1" noTextEdit="1"/>
              </p:cNvSpPr>
              <p:nvPr/>
            </p:nvSpPr>
            <p:spPr>
              <a:xfrm>
                <a:off x="838200" y="1143168"/>
                <a:ext cx="5382491" cy="1661993"/>
              </a:xfrm>
              <a:prstGeom prst="rect">
                <a:avLst/>
              </a:prstGeom>
              <a:blipFill>
                <a:blip r:embed="rId5"/>
                <a:stretch>
                  <a:fillRect l="-1415" t="-3053" b="-610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E22C35D-C073-1144-A8F4-F6CD7BF7E79F}"/>
              </a:ext>
            </a:extLst>
          </p:cNvPr>
          <p:cNvSpPr txBox="1"/>
          <p:nvPr/>
        </p:nvSpPr>
        <p:spPr>
          <a:xfrm>
            <a:off x="8456391" y="2262390"/>
            <a:ext cx="3006527" cy="461665"/>
          </a:xfrm>
          <a:prstGeom prst="rect">
            <a:avLst/>
          </a:prstGeom>
          <a:noFill/>
        </p:spPr>
        <p:txBody>
          <a:bodyPr wrap="square" rtlCol="0">
            <a:spAutoFit/>
          </a:bodyPr>
          <a:lstStyle/>
          <a:p>
            <a:r>
              <a:rPr lang="en-US" sz="1200" dirty="0">
                <a:solidFill>
                  <a:schemeClr val="bg1">
                    <a:lumMod val="50000"/>
                  </a:schemeClr>
                </a:solidFill>
              </a:rPr>
              <a:t>Ma et al., “Deep Learning on Graphs”, 2021.</a:t>
            </a:r>
          </a:p>
          <a:p>
            <a:endParaRPr lang="en-US" sz="1200" dirty="0">
              <a:solidFill>
                <a:schemeClr val="bg1">
                  <a:lumMod val="50000"/>
                </a:schemeClr>
              </a:solidFill>
            </a:endParaRPr>
          </a:p>
        </p:txBody>
      </p:sp>
      <p:pic>
        <p:nvPicPr>
          <p:cNvPr id="3" name="图片 2">
            <a:extLst>
              <a:ext uri="{FF2B5EF4-FFF2-40B4-BE49-F238E27FC236}">
                <a16:creationId xmlns:a16="http://schemas.microsoft.com/office/drawing/2014/main" id="{B9D4AE7B-85B5-458C-B881-CEE36236D83D}"/>
              </a:ext>
            </a:extLst>
          </p:cNvPr>
          <p:cNvPicPr>
            <a:picLocks noChangeAspect="1"/>
          </p:cNvPicPr>
          <p:nvPr/>
        </p:nvPicPr>
        <p:blipFill>
          <a:blip r:embed="rId6"/>
          <a:stretch>
            <a:fillRect/>
          </a:stretch>
        </p:blipFill>
        <p:spPr>
          <a:xfrm>
            <a:off x="531813" y="3712988"/>
            <a:ext cx="4114190" cy="2217279"/>
          </a:xfrm>
          <a:prstGeom prst="rect">
            <a:avLst/>
          </a:prstGeom>
        </p:spPr>
      </p:pic>
      <p:pic>
        <p:nvPicPr>
          <p:cNvPr id="10" name="图片 9">
            <a:extLst>
              <a:ext uri="{FF2B5EF4-FFF2-40B4-BE49-F238E27FC236}">
                <a16:creationId xmlns:a16="http://schemas.microsoft.com/office/drawing/2014/main" id="{6F5712F1-3D13-4DF5-A013-974DCCD97A24}"/>
              </a:ext>
            </a:extLst>
          </p:cNvPr>
          <p:cNvPicPr>
            <a:picLocks noChangeAspect="1"/>
          </p:cNvPicPr>
          <p:nvPr/>
        </p:nvPicPr>
        <p:blipFill>
          <a:blip r:embed="rId7"/>
          <a:stretch>
            <a:fillRect/>
          </a:stretch>
        </p:blipFill>
        <p:spPr>
          <a:xfrm>
            <a:off x="4585942" y="3710742"/>
            <a:ext cx="4046844" cy="2200472"/>
          </a:xfrm>
          <a:prstGeom prst="rect">
            <a:avLst/>
          </a:prstGeom>
        </p:spPr>
      </p:pic>
      <p:pic>
        <p:nvPicPr>
          <p:cNvPr id="14" name="图片 13">
            <a:extLst>
              <a:ext uri="{FF2B5EF4-FFF2-40B4-BE49-F238E27FC236}">
                <a16:creationId xmlns:a16="http://schemas.microsoft.com/office/drawing/2014/main" id="{6435EA79-1603-4C40-81A4-C20E4E0B8E74}"/>
              </a:ext>
            </a:extLst>
          </p:cNvPr>
          <p:cNvPicPr>
            <a:picLocks noChangeAspect="1"/>
          </p:cNvPicPr>
          <p:nvPr/>
        </p:nvPicPr>
        <p:blipFill>
          <a:blip r:embed="rId8"/>
          <a:stretch>
            <a:fillRect/>
          </a:stretch>
        </p:blipFill>
        <p:spPr>
          <a:xfrm>
            <a:off x="8700132" y="3723368"/>
            <a:ext cx="3304111" cy="2191973"/>
          </a:xfrm>
          <a:prstGeom prst="rect">
            <a:avLst/>
          </a:prstGeom>
        </p:spPr>
      </p:pic>
      <p:sp>
        <p:nvSpPr>
          <p:cNvPr id="16" name="TextBox 10">
            <a:extLst>
              <a:ext uri="{FF2B5EF4-FFF2-40B4-BE49-F238E27FC236}">
                <a16:creationId xmlns:a16="http://schemas.microsoft.com/office/drawing/2014/main" id="{5CCCAEFB-26C1-41FA-BE9C-101DDD1F9CD8}"/>
              </a:ext>
            </a:extLst>
          </p:cNvPr>
          <p:cNvSpPr txBox="1"/>
          <p:nvPr/>
        </p:nvSpPr>
        <p:spPr>
          <a:xfrm>
            <a:off x="7915028" y="5691269"/>
            <a:ext cx="4276972" cy="461665"/>
          </a:xfrm>
          <a:prstGeom prst="rect">
            <a:avLst/>
          </a:prstGeom>
          <a:noFill/>
        </p:spPr>
        <p:txBody>
          <a:bodyPr wrap="square" rtlCol="0">
            <a:spAutoFit/>
          </a:bodyPr>
          <a:lstStyle/>
          <a:p>
            <a:r>
              <a:rPr lang="en-US" sz="1200" dirty="0">
                <a:solidFill>
                  <a:schemeClr val="bg1">
                    <a:lumMod val="50000"/>
                  </a:schemeClr>
                </a:solidFill>
              </a:rPr>
              <a:t>Sanchez-</a:t>
            </a:r>
            <a:r>
              <a:rPr lang="en-US" sz="1200" dirty="0" err="1">
                <a:solidFill>
                  <a:schemeClr val="bg1">
                    <a:lumMod val="50000"/>
                  </a:schemeClr>
                </a:solidFill>
              </a:rPr>
              <a:t>Lengeling</a:t>
            </a:r>
            <a:r>
              <a:rPr lang="en-US" sz="1200" dirty="0">
                <a:solidFill>
                  <a:schemeClr val="bg1">
                    <a:lumMod val="50000"/>
                  </a:schemeClr>
                </a:solidFill>
              </a:rPr>
              <a:t>, et al. </a:t>
            </a:r>
            <a:r>
              <a:rPr lang="en-US" altLang="zh-CN" sz="1200" dirty="0">
                <a:solidFill>
                  <a:schemeClr val="bg1">
                    <a:lumMod val="50000"/>
                  </a:schemeClr>
                </a:solidFill>
              </a:rPr>
              <a:t>URL:</a:t>
            </a:r>
            <a:r>
              <a:rPr lang="en-US" sz="1200" dirty="0">
                <a:solidFill>
                  <a:schemeClr val="bg1">
                    <a:lumMod val="50000"/>
                  </a:schemeClr>
                </a:solidFill>
              </a:rPr>
              <a:t>https://distill.pub/2021/gnn-intro/</a:t>
            </a:r>
          </a:p>
          <a:p>
            <a:endParaRPr lang="en-US" sz="1200" dirty="0">
              <a:solidFill>
                <a:schemeClr val="bg1">
                  <a:lumMod val="50000"/>
                </a:schemeClr>
              </a:solidFill>
            </a:endParaRPr>
          </a:p>
        </p:txBody>
      </p:sp>
      <p:sp>
        <p:nvSpPr>
          <p:cNvPr id="13" name="TextBox 12">
            <a:extLst>
              <a:ext uri="{FF2B5EF4-FFF2-40B4-BE49-F238E27FC236}">
                <a16:creationId xmlns:a16="http://schemas.microsoft.com/office/drawing/2014/main" id="{C39C4CB0-3A18-8E46-BA90-0BBB9522EDA3}"/>
              </a:ext>
            </a:extLst>
          </p:cNvPr>
          <p:cNvSpPr txBox="1"/>
          <p:nvPr/>
        </p:nvSpPr>
        <p:spPr>
          <a:xfrm>
            <a:off x="838200" y="2845714"/>
            <a:ext cx="5382491"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Three types of prediction tasks on graphs: graph-level, node-level, edge-level.</a:t>
            </a:r>
          </a:p>
        </p:txBody>
      </p:sp>
    </p:spTree>
    <p:extLst>
      <p:ext uri="{BB962C8B-B14F-4D97-AF65-F5344CB8AC3E}">
        <p14:creationId xmlns:p14="http://schemas.microsoft.com/office/powerpoint/2010/main" val="323861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3DDC5-BC62-4550-AA30-2D2DE1A63724}"/>
              </a:ext>
            </a:extLst>
          </p:cNvPr>
          <p:cNvSpPr>
            <a:spLocks noGrp="1"/>
          </p:cNvSpPr>
          <p:nvPr>
            <p:ph type="title"/>
          </p:nvPr>
        </p:nvSpPr>
        <p:spPr/>
        <p:txBody>
          <a:bodyPr/>
          <a:lstStyle/>
          <a:p>
            <a:r>
              <a:rPr lang="en-US" dirty="0"/>
              <a:t>Graph Embeddings</a:t>
            </a:r>
          </a:p>
        </p:txBody>
      </p:sp>
      <p:pic>
        <p:nvPicPr>
          <p:cNvPr id="5" name="Picture 4">
            <a:extLst>
              <a:ext uri="{FF2B5EF4-FFF2-40B4-BE49-F238E27FC236}">
                <a16:creationId xmlns:a16="http://schemas.microsoft.com/office/drawing/2014/main" id="{143561D9-0FAE-A44F-ADAC-3A63E838A1D7}"/>
              </a:ext>
            </a:extLst>
          </p:cNvPr>
          <p:cNvPicPr>
            <a:picLocks noChangeAspect="1"/>
          </p:cNvPicPr>
          <p:nvPr/>
        </p:nvPicPr>
        <p:blipFill>
          <a:blip r:embed="rId3"/>
          <a:stretch>
            <a:fillRect/>
          </a:stretch>
        </p:blipFill>
        <p:spPr>
          <a:xfrm>
            <a:off x="5668159" y="583005"/>
            <a:ext cx="6523841" cy="2691994"/>
          </a:xfrm>
          <a:prstGeom prst="rect">
            <a:avLst/>
          </a:prstGeom>
        </p:spPr>
      </p:pic>
      <p:pic>
        <p:nvPicPr>
          <p:cNvPr id="6" name="Picture 5">
            <a:extLst>
              <a:ext uri="{FF2B5EF4-FFF2-40B4-BE49-F238E27FC236}">
                <a16:creationId xmlns:a16="http://schemas.microsoft.com/office/drawing/2014/main" id="{89DE6491-0ECA-5145-99EC-F308D378570F}"/>
              </a:ext>
            </a:extLst>
          </p:cNvPr>
          <p:cNvPicPr>
            <a:picLocks noChangeAspect="1"/>
          </p:cNvPicPr>
          <p:nvPr/>
        </p:nvPicPr>
        <p:blipFill>
          <a:blip r:embed="rId4"/>
          <a:stretch>
            <a:fillRect/>
          </a:stretch>
        </p:blipFill>
        <p:spPr>
          <a:xfrm>
            <a:off x="6546433" y="3878418"/>
            <a:ext cx="5392106" cy="1915343"/>
          </a:xfrm>
          <a:prstGeom prst="rect">
            <a:avLst/>
          </a:prstGeom>
        </p:spPr>
      </p:pic>
      <p:sp>
        <p:nvSpPr>
          <p:cNvPr id="7" name="TextBox 6">
            <a:extLst>
              <a:ext uri="{FF2B5EF4-FFF2-40B4-BE49-F238E27FC236}">
                <a16:creationId xmlns:a16="http://schemas.microsoft.com/office/drawing/2014/main" id="{5BA8A8AA-9931-2C40-9279-33254BA4D788}"/>
              </a:ext>
            </a:extLst>
          </p:cNvPr>
          <p:cNvSpPr txBox="1"/>
          <p:nvPr/>
        </p:nvSpPr>
        <p:spPr>
          <a:xfrm>
            <a:off x="6546433" y="1064239"/>
            <a:ext cx="1805086" cy="276999"/>
          </a:xfrm>
          <a:prstGeom prst="rect">
            <a:avLst/>
          </a:prstGeom>
          <a:noFill/>
        </p:spPr>
        <p:txBody>
          <a:bodyPr wrap="square">
            <a:spAutoFit/>
          </a:bodyPr>
          <a:lstStyle/>
          <a:p>
            <a:r>
              <a:rPr lang="en-US" sz="1200" dirty="0">
                <a:solidFill>
                  <a:schemeClr val="bg1">
                    <a:lumMod val="50000"/>
                  </a:schemeClr>
                </a:solidFill>
                <a:effectLst/>
                <a:latin typeface="Calibri" panose="020F0502020204030204" pitchFamily="34" charset="0"/>
                <a:cs typeface="Calibri" panose="020F0502020204030204" pitchFamily="34" charset="0"/>
              </a:rPr>
              <a:t>Hoff et al. JASA2002</a:t>
            </a:r>
          </a:p>
        </p:txBody>
      </p:sp>
      <p:sp>
        <p:nvSpPr>
          <p:cNvPr id="8" name="TextBox 7">
            <a:extLst>
              <a:ext uri="{FF2B5EF4-FFF2-40B4-BE49-F238E27FC236}">
                <a16:creationId xmlns:a16="http://schemas.microsoft.com/office/drawing/2014/main" id="{16A1AF53-E9B8-684C-A586-F846EFEBC84E}"/>
              </a:ext>
            </a:extLst>
          </p:cNvPr>
          <p:cNvSpPr txBox="1"/>
          <p:nvPr/>
        </p:nvSpPr>
        <p:spPr>
          <a:xfrm>
            <a:off x="121311" y="1151341"/>
            <a:ext cx="6301435" cy="2123658"/>
          </a:xfrm>
          <a:prstGeom prst="rect">
            <a:avLst/>
          </a:prstGeom>
          <a:noFill/>
        </p:spPr>
        <p:txBody>
          <a:bodyPr wrap="square" rtlCol="0">
            <a:spAutoFit/>
          </a:bodyPr>
          <a:lstStyle/>
          <a:p>
            <a:pPr marL="342900" indent="-342900">
              <a:buFont typeface="Arial" panose="020B0604020202020204" pitchFamily="34" charset="0"/>
              <a:buChar char="•"/>
            </a:pPr>
            <a:r>
              <a:rPr lang="en-US" sz="2200" dirty="0"/>
              <a:t>Traditional ML for graphs requires task-dependent manual feature extractions.</a:t>
            </a:r>
          </a:p>
          <a:p>
            <a:pPr marL="342900" indent="-342900">
              <a:buFont typeface="Arial" panose="020B0604020202020204" pitchFamily="34" charset="0"/>
              <a:buChar char="•"/>
            </a:pPr>
            <a:r>
              <a:rPr lang="en-US" sz="2200" dirty="0"/>
              <a:t>Graph representation learning does this automatically, and task-independent. </a:t>
            </a:r>
          </a:p>
          <a:p>
            <a:pPr marL="342900" indent="-342900">
              <a:buFont typeface="Arial" panose="020B0604020202020204" pitchFamily="34" charset="0"/>
              <a:buChar char="•"/>
            </a:pPr>
            <a:r>
              <a:rPr lang="en-US" sz="2200" dirty="0"/>
              <a:t>Features are mapped to a d-dimensional embedding space.</a:t>
            </a:r>
            <a:endParaRPr lang="en-US" sz="2000" dirty="0"/>
          </a:p>
        </p:txBody>
      </p:sp>
      <p:sp>
        <p:nvSpPr>
          <p:cNvPr id="10" name="TextBox 6">
            <a:extLst>
              <a:ext uri="{FF2B5EF4-FFF2-40B4-BE49-F238E27FC236}">
                <a16:creationId xmlns:a16="http://schemas.microsoft.com/office/drawing/2014/main" id="{0E124694-1590-426B-86AB-F31B1584283D}"/>
              </a:ext>
            </a:extLst>
          </p:cNvPr>
          <p:cNvSpPr txBox="1"/>
          <p:nvPr/>
        </p:nvSpPr>
        <p:spPr>
          <a:xfrm>
            <a:off x="8609075" y="5516762"/>
            <a:ext cx="2687544" cy="276999"/>
          </a:xfrm>
          <a:prstGeom prst="rect">
            <a:avLst/>
          </a:prstGeom>
          <a:noFill/>
        </p:spPr>
        <p:txBody>
          <a:bodyPr wrap="square">
            <a:spAutoFit/>
          </a:bodyPr>
          <a:lstStyle/>
          <a:p>
            <a:r>
              <a:rPr lang="en-US" sz="1200" dirty="0">
                <a:solidFill>
                  <a:schemeClr val="bg1">
                    <a:lumMod val="50000"/>
                  </a:schemeClr>
                </a:solidFill>
                <a:effectLst/>
                <a:latin typeface="Calibri" panose="020F0502020204030204" pitchFamily="34" charset="0"/>
                <a:cs typeface="Calibri" panose="020F0502020204030204" pitchFamily="34" charset="0"/>
              </a:rPr>
              <a:t>Hamilton et al. IEEE Data Eng. Bull. 2017</a:t>
            </a:r>
          </a:p>
        </p:txBody>
      </p:sp>
      <p:pic>
        <p:nvPicPr>
          <p:cNvPr id="14" name="图片 13">
            <a:extLst>
              <a:ext uri="{FF2B5EF4-FFF2-40B4-BE49-F238E27FC236}">
                <a16:creationId xmlns:a16="http://schemas.microsoft.com/office/drawing/2014/main" id="{576982CC-EBFF-43CB-877C-68DB76021773}"/>
              </a:ext>
            </a:extLst>
          </p:cNvPr>
          <p:cNvPicPr>
            <a:picLocks noChangeAspect="1"/>
          </p:cNvPicPr>
          <p:nvPr/>
        </p:nvPicPr>
        <p:blipFill>
          <a:blip r:embed="rId5"/>
          <a:stretch>
            <a:fillRect/>
          </a:stretch>
        </p:blipFill>
        <p:spPr>
          <a:xfrm>
            <a:off x="121311" y="3692727"/>
            <a:ext cx="6005098" cy="2525573"/>
          </a:xfrm>
          <a:prstGeom prst="rect">
            <a:avLst/>
          </a:prstGeom>
        </p:spPr>
      </p:pic>
      <p:sp>
        <p:nvSpPr>
          <p:cNvPr id="15" name="TextBox 6">
            <a:extLst>
              <a:ext uri="{FF2B5EF4-FFF2-40B4-BE49-F238E27FC236}">
                <a16:creationId xmlns:a16="http://schemas.microsoft.com/office/drawing/2014/main" id="{C9D72F85-4C05-4BFB-B81C-E715B19AD8F1}"/>
              </a:ext>
            </a:extLst>
          </p:cNvPr>
          <p:cNvSpPr txBox="1"/>
          <p:nvPr/>
        </p:nvSpPr>
        <p:spPr>
          <a:xfrm>
            <a:off x="1989893" y="5941301"/>
            <a:ext cx="1629267" cy="276999"/>
          </a:xfrm>
          <a:prstGeom prst="rect">
            <a:avLst/>
          </a:prstGeom>
          <a:noFill/>
        </p:spPr>
        <p:txBody>
          <a:bodyPr wrap="square">
            <a:spAutoFit/>
          </a:bodyPr>
          <a:lstStyle/>
          <a:p>
            <a:r>
              <a:rPr lang="en-US" sz="1200" dirty="0" err="1">
                <a:solidFill>
                  <a:schemeClr val="bg1">
                    <a:lumMod val="50000"/>
                  </a:schemeClr>
                </a:solidFill>
                <a:effectLst/>
                <a:latin typeface="Calibri" panose="020F0502020204030204" pitchFamily="34" charset="0"/>
                <a:cs typeface="Calibri" panose="020F0502020204030204" pitchFamily="34" charset="0"/>
              </a:rPr>
              <a:t>Perozzi</a:t>
            </a:r>
            <a:r>
              <a:rPr lang="en-US" sz="1200" dirty="0">
                <a:solidFill>
                  <a:schemeClr val="bg1">
                    <a:lumMod val="50000"/>
                  </a:schemeClr>
                </a:solidFill>
                <a:effectLst/>
                <a:latin typeface="Calibri" panose="020F0502020204030204" pitchFamily="34" charset="0"/>
                <a:cs typeface="Calibri" panose="020F0502020204030204" pitchFamily="34" charset="0"/>
              </a:rPr>
              <a:t> et al. KDD2014</a:t>
            </a:r>
          </a:p>
        </p:txBody>
      </p:sp>
      <p:sp>
        <p:nvSpPr>
          <p:cNvPr id="16" name="TextBox 8">
            <a:extLst>
              <a:ext uri="{FF2B5EF4-FFF2-40B4-BE49-F238E27FC236}">
                <a16:creationId xmlns:a16="http://schemas.microsoft.com/office/drawing/2014/main" id="{24D57215-330D-4A18-A138-D72445E7310F}"/>
              </a:ext>
            </a:extLst>
          </p:cNvPr>
          <p:cNvSpPr txBox="1"/>
          <p:nvPr/>
        </p:nvSpPr>
        <p:spPr>
          <a:xfrm>
            <a:off x="121311" y="3499858"/>
            <a:ext cx="3101645" cy="584775"/>
          </a:xfrm>
          <a:prstGeom prst="rect">
            <a:avLst/>
          </a:prstGeom>
          <a:noFill/>
        </p:spPr>
        <p:txBody>
          <a:bodyPr wrap="square" rtlCol="0">
            <a:spAutoFit/>
          </a:bodyPr>
          <a:lstStyle/>
          <a:p>
            <a:r>
              <a:rPr lang="en-US" sz="1600" dirty="0">
                <a:highlight>
                  <a:srgbClr val="C0C0C0"/>
                </a:highlight>
              </a:rPr>
              <a:t>2D node embeddings of Zachary’s Karate Club network</a:t>
            </a:r>
          </a:p>
        </p:txBody>
      </p:sp>
    </p:spTree>
    <p:extLst>
      <p:ext uri="{BB962C8B-B14F-4D97-AF65-F5344CB8AC3E}">
        <p14:creationId xmlns:p14="http://schemas.microsoft.com/office/powerpoint/2010/main" val="326810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E19019F-8F29-FE45-8BD5-8D19759A1A81}"/>
              </a:ext>
            </a:extLst>
          </p:cNvPr>
          <p:cNvSpPr>
            <a:spLocks noGrp="1"/>
          </p:cNvSpPr>
          <p:nvPr>
            <p:ph type="title"/>
          </p:nvPr>
        </p:nvSpPr>
        <p:spPr/>
        <p:txBody>
          <a:bodyPr/>
          <a:lstStyle/>
          <a:p>
            <a:r>
              <a:rPr lang="en-US" dirty="0"/>
              <a:t>Graph </a:t>
            </a:r>
            <a:r>
              <a:rPr lang="en-US" altLang="zh-CN" dirty="0"/>
              <a:t>Convolution</a:t>
            </a:r>
            <a:endParaRPr lang="en-US" dirty="0"/>
          </a:p>
        </p:txBody>
      </p:sp>
      <p:sp>
        <p:nvSpPr>
          <p:cNvPr id="13" name="TextBox 10">
            <a:extLst>
              <a:ext uri="{FF2B5EF4-FFF2-40B4-BE49-F238E27FC236}">
                <a16:creationId xmlns:a16="http://schemas.microsoft.com/office/drawing/2014/main" id="{59F5589F-A13B-0145-9FAB-DE14EF72C58C}"/>
              </a:ext>
            </a:extLst>
          </p:cNvPr>
          <p:cNvSpPr txBox="1"/>
          <p:nvPr/>
        </p:nvSpPr>
        <p:spPr>
          <a:xfrm>
            <a:off x="838200" y="1251284"/>
            <a:ext cx="5257800" cy="1415772"/>
          </a:xfrm>
          <a:prstGeom prst="rect">
            <a:avLst/>
          </a:prstGeom>
          <a:noFill/>
        </p:spPr>
        <p:txBody>
          <a:bodyPr wrap="square" rtlCol="0">
            <a:spAutoFit/>
          </a:bodyPr>
          <a:lstStyle/>
          <a:p>
            <a:pPr marL="342900" indent="-342900">
              <a:buFont typeface="Arial" panose="020B0604020202020204" pitchFamily="34" charset="0"/>
              <a:buChar char="•"/>
            </a:pPr>
            <a:r>
              <a:rPr lang="en-US" sz="2200" dirty="0"/>
              <a:t>Graphs come with arbitrary topologies, with no fixed notion of locality or sliding window available.</a:t>
            </a:r>
          </a:p>
          <a:p>
            <a:pPr marL="285750" indent="-285750">
              <a:buFont typeface="Arial" panose="020B0604020202020204" pitchFamily="34" charset="0"/>
              <a:buChar char="•"/>
            </a:pPr>
            <a:endParaRPr lang="en-US" sz="2000" dirty="0"/>
          </a:p>
        </p:txBody>
      </p:sp>
      <p:pic>
        <p:nvPicPr>
          <p:cNvPr id="4" name="图片 3">
            <a:extLst>
              <a:ext uri="{FF2B5EF4-FFF2-40B4-BE49-F238E27FC236}">
                <a16:creationId xmlns:a16="http://schemas.microsoft.com/office/drawing/2014/main" id="{0D2A274C-9BCC-4236-AA9E-D4591DCD7D91}"/>
              </a:ext>
            </a:extLst>
          </p:cNvPr>
          <p:cNvPicPr>
            <a:picLocks noChangeAspect="1"/>
          </p:cNvPicPr>
          <p:nvPr/>
        </p:nvPicPr>
        <p:blipFill>
          <a:blip r:embed="rId3"/>
          <a:stretch>
            <a:fillRect/>
          </a:stretch>
        </p:blipFill>
        <p:spPr>
          <a:xfrm>
            <a:off x="181015" y="2566579"/>
            <a:ext cx="7201147" cy="1588488"/>
          </a:xfrm>
          <a:prstGeom prst="rect">
            <a:avLst/>
          </a:prstGeom>
        </p:spPr>
      </p:pic>
      <p:sp>
        <p:nvSpPr>
          <p:cNvPr id="14" name="TextBox 8">
            <a:extLst>
              <a:ext uri="{FF2B5EF4-FFF2-40B4-BE49-F238E27FC236}">
                <a16:creationId xmlns:a16="http://schemas.microsoft.com/office/drawing/2014/main" id="{2B998157-62CA-493E-9E74-0D44C46C9E3E}"/>
              </a:ext>
            </a:extLst>
          </p:cNvPr>
          <p:cNvSpPr txBox="1"/>
          <p:nvPr/>
        </p:nvSpPr>
        <p:spPr>
          <a:xfrm>
            <a:off x="1394949" y="4266610"/>
            <a:ext cx="3775252" cy="369332"/>
          </a:xfrm>
          <a:prstGeom prst="rect">
            <a:avLst/>
          </a:prstGeom>
          <a:noFill/>
        </p:spPr>
        <p:txBody>
          <a:bodyPr wrap="square" rtlCol="0">
            <a:spAutoFit/>
          </a:bodyPr>
          <a:lstStyle/>
          <a:p>
            <a:pPr algn="ctr"/>
            <a:r>
              <a:rPr lang="en-US" dirty="0">
                <a:highlight>
                  <a:srgbClr val="C0C0C0"/>
                </a:highlight>
              </a:rPr>
              <a:t> 2D convolution (CNN) on an image</a:t>
            </a:r>
          </a:p>
        </p:txBody>
      </p:sp>
      <p:pic>
        <p:nvPicPr>
          <p:cNvPr id="8" name="图片 7">
            <a:extLst>
              <a:ext uri="{FF2B5EF4-FFF2-40B4-BE49-F238E27FC236}">
                <a16:creationId xmlns:a16="http://schemas.microsoft.com/office/drawing/2014/main" id="{0960DE89-7435-40D2-B4BF-E38488CF2180}"/>
              </a:ext>
            </a:extLst>
          </p:cNvPr>
          <p:cNvPicPr>
            <a:picLocks noChangeAspect="1"/>
          </p:cNvPicPr>
          <p:nvPr/>
        </p:nvPicPr>
        <p:blipFill>
          <a:blip r:embed="rId4"/>
          <a:stretch>
            <a:fillRect/>
          </a:stretch>
        </p:blipFill>
        <p:spPr>
          <a:xfrm>
            <a:off x="7637602" y="3429000"/>
            <a:ext cx="4305901" cy="2667372"/>
          </a:xfrm>
          <a:prstGeom prst="rect">
            <a:avLst/>
          </a:prstGeom>
        </p:spPr>
      </p:pic>
      <p:sp>
        <p:nvSpPr>
          <p:cNvPr id="11" name="箭头: 右 10">
            <a:extLst>
              <a:ext uri="{FF2B5EF4-FFF2-40B4-BE49-F238E27FC236}">
                <a16:creationId xmlns:a16="http://schemas.microsoft.com/office/drawing/2014/main" id="{17884E7C-38FF-4FB9-8BB8-BE45A7171C61}"/>
              </a:ext>
            </a:extLst>
          </p:cNvPr>
          <p:cNvSpPr/>
          <p:nvPr/>
        </p:nvSpPr>
        <p:spPr>
          <a:xfrm rot="2273789">
            <a:off x="7353157" y="4076057"/>
            <a:ext cx="1061138" cy="2560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8">
            <a:extLst>
              <a:ext uri="{FF2B5EF4-FFF2-40B4-BE49-F238E27FC236}">
                <a16:creationId xmlns:a16="http://schemas.microsoft.com/office/drawing/2014/main" id="{B155ECC8-BFD9-4B70-A4D3-394E6D075F5A}"/>
              </a:ext>
            </a:extLst>
          </p:cNvPr>
          <p:cNvSpPr txBox="1"/>
          <p:nvPr/>
        </p:nvSpPr>
        <p:spPr>
          <a:xfrm>
            <a:off x="7814625" y="3620279"/>
            <a:ext cx="2439311" cy="646331"/>
          </a:xfrm>
          <a:prstGeom prst="rect">
            <a:avLst/>
          </a:prstGeom>
          <a:noFill/>
        </p:spPr>
        <p:txBody>
          <a:bodyPr wrap="square" rtlCol="0">
            <a:spAutoFit/>
          </a:bodyPr>
          <a:lstStyle/>
          <a:p>
            <a:pPr algn="ctr"/>
            <a:r>
              <a:rPr lang="en-US" altLang="zh-CN" dirty="0">
                <a:highlight>
                  <a:srgbClr val="C0C0C0"/>
                </a:highlight>
              </a:rPr>
              <a:t>Not directly applicable to graphs</a:t>
            </a:r>
            <a:endParaRPr lang="en-US" dirty="0">
              <a:highlight>
                <a:srgbClr val="C0C0C0"/>
              </a:highlight>
            </a:endParaRPr>
          </a:p>
        </p:txBody>
      </p:sp>
      <p:pic>
        <p:nvPicPr>
          <p:cNvPr id="19" name="图片 18">
            <a:extLst>
              <a:ext uri="{FF2B5EF4-FFF2-40B4-BE49-F238E27FC236}">
                <a16:creationId xmlns:a16="http://schemas.microsoft.com/office/drawing/2014/main" id="{874097E9-5CD4-4850-9D62-DE2D9D31544C}"/>
              </a:ext>
            </a:extLst>
          </p:cNvPr>
          <p:cNvPicPr>
            <a:picLocks noChangeAspect="1"/>
          </p:cNvPicPr>
          <p:nvPr/>
        </p:nvPicPr>
        <p:blipFill>
          <a:blip r:embed="rId5"/>
          <a:stretch>
            <a:fillRect/>
          </a:stretch>
        </p:blipFill>
        <p:spPr>
          <a:xfrm>
            <a:off x="7958953" y="270661"/>
            <a:ext cx="1831599" cy="2355939"/>
          </a:xfrm>
          <a:prstGeom prst="rect">
            <a:avLst/>
          </a:prstGeom>
        </p:spPr>
      </p:pic>
      <p:pic>
        <p:nvPicPr>
          <p:cNvPr id="21" name="图片 20">
            <a:extLst>
              <a:ext uri="{FF2B5EF4-FFF2-40B4-BE49-F238E27FC236}">
                <a16:creationId xmlns:a16="http://schemas.microsoft.com/office/drawing/2014/main" id="{7AC0A45E-3885-473D-8EC4-CDEFA85CBD59}"/>
              </a:ext>
            </a:extLst>
          </p:cNvPr>
          <p:cNvPicPr>
            <a:picLocks noChangeAspect="1"/>
          </p:cNvPicPr>
          <p:nvPr/>
        </p:nvPicPr>
        <p:blipFill>
          <a:blip r:embed="rId6"/>
          <a:stretch>
            <a:fillRect/>
          </a:stretch>
        </p:blipFill>
        <p:spPr>
          <a:xfrm>
            <a:off x="9943823" y="270661"/>
            <a:ext cx="1866686" cy="2355939"/>
          </a:xfrm>
          <a:prstGeom prst="rect">
            <a:avLst/>
          </a:prstGeom>
        </p:spPr>
      </p:pic>
      <p:sp>
        <p:nvSpPr>
          <p:cNvPr id="23" name="TextBox 9">
            <a:extLst>
              <a:ext uri="{FF2B5EF4-FFF2-40B4-BE49-F238E27FC236}">
                <a16:creationId xmlns:a16="http://schemas.microsoft.com/office/drawing/2014/main" id="{29259496-DC6D-4C7D-89FA-FCB2297A3609}"/>
              </a:ext>
            </a:extLst>
          </p:cNvPr>
          <p:cNvSpPr txBox="1"/>
          <p:nvPr/>
        </p:nvSpPr>
        <p:spPr>
          <a:xfrm>
            <a:off x="6096000" y="6376111"/>
            <a:ext cx="5098473" cy="287925"/>
          </a:xfrm>
          <a:prstGeom prst="rect">
            <a:avLst/>
          </a:prstGeom>
          <a:noFill/>
        </p:spPr>
        <p:txBody>
          <a:bodyPr wrap="square">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Ref.</a:t>
            </a:r>
            <a:r>
              <a:rPr lang="en-US" sz="1200" dirty="0">
                <a:solidFill>
                  <a:schemeClr val="bg1">
                    <a:lumMod val="50000"/>
                  </a:schemeClr>
                </a:solidFill>
                <a:effectLst/>
                <a:latin typeface="Calibri" panose="020F0502020204030204" pitchFamily="34" charset="0"/>
                <a:cs typeface="Calibri" panose="020F0502020204030204" pitchFamily="34" charset="0"/>
              </a:rPr>
              <a:t> </a:t>
            </a:r>
            <a:r>
              <a:rPr lang="en-US" sz="1200" dirty="0">
                <a:solidFill>
                  <a:schemeClr val="bg1">
                    <a:lumMod val="50000"/>
                  </a:schemeClr>
                </a:solidFill>
                <a:latin typeface="Calibri" panose="020F0502020204030204" pitchFamily="34" charset="0"/>
                <a:cs typeface="Calibri" panose="020F0502020204030204" pitchFamily="34" charset="0"/>
              </a:rPr>
              <a:t>Jure </a:t>
            </a:r>
            <a:r>
              <a:rPr lang="en-US" sz="1200" dirty="0" err="1">
                <a:solidFill>
                  <a:schemeClr val="bg1">
                    <a:lumMod val="50000"/>
                  </a:schemeClr>
                </a:solidFill>
                <a:latin typeface="Calibri" panose="020F0502020204030204" pitchFamily="34" charset="0"/>
                <a:cs typeface="Calibri" panose="020F0502020204030204" pitchFamily="34" charset="0"/>
              </a:rPr>
              <a:t>Leskovec</a:t>
            </a:r>
            <a:r>
              <a:rPr lang="en-US" sz="1200" dirty="0">
                <a:solidFill>
                  <a:schemeClr val="bg1">
                    <a:lumMod val="50000"/>
                  </a:schemeClr>
                </a:solidFill>
                <a:latin typeface="Calibri" panose="020F0502020204030204" pitchFamily="34" charset="0"/>
                <a:cs typeface="Calibri" panose="020F0502020204030204" pitchFamily="34" charset="0"/>
              </a:rPr>
              <a:t>, “Stanford CS224W: Machine Learning with Graphs”, 2020</a:t>
            </a:r>
            <a:endParaRPr lang="en-US" sz="1200" dirty="0">
              <a:solidFill>
                <a:schemeClr val="bg1">
                  <a:lumMod val="50000"/>
                </a:schemeClr>
              </a:solidFill>
              <a:effectLst/>
              <a:latin typeface="Calibri" panose="020F0502020204030204" pitchFamily="34" charset="0"/>
              <a:cs typeface="Calibri" panose="020F0502020204030204" pitchFamily="34" charset="0"/>
            </a:endParaRPr>
          </a:p>
        </p:txBody>
      </p:sp>
      <p:pic>
        <p:nvPicPr>
          <p:cNvPr id="25" name="图片 24">
            <a:extLst>
              <a:ext uri="{FF2B5EF4-FFF2-40B4-BE49-F238E27FC236}">
                <a16:creationId xmlns:a16="http://schemas.microsoft.com/office/drawing/2014/main" id="{B952FA44-BF9C-4997-9031-24A591C254B0}"/>
              </a:ext>
            </a:extLst>
          </p:cNvPr>
          <p:cNvPicPr>
            <a:picLocks noChangeAspect="1"/>
          </p:cNvPicPr>
          <p:nvPr/>
        </p:nvPicPr>
        <p:blipFill>
          <a:blip r:embed="rId7"/>
          <a:stretch>
            <a:fillRect/>
          </a:stretch>
        </p:blipFill>
        <p:spPr>
          <a:xfrm>
            <a:off x="1904724" y="4583381"/>
            <a:ext cx="4499178" cy="1700839"/>
          </a:xfrm>
          <a:prstGeom prst="rect">
            <a:avLst/>
          </a:prstGeom>
        </p:spPr>
      </p:pic>
    </p:spTree>
    <p:extLst>
      <p:ext uri="{BB962C8B-B14F-4D97-AF65-F5344CB8AC3E}">
        <p14:creationId xmlns:p14="http://schemas.microsoft.com/office/powerpoint/2010/main" val="197310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97AD798-ECA6-4862-93DD-09A75F07E3C1}"/>
              </a:ext>
            </a:extLst>
          </p:cNvPr>
          <p:cNvPicPr>
            <a:picLocks noChangeAspect="1"/>
          </p:cNvPicPr>
          <p:nvPr/>
        </p:nvPicPr>
        <p:blipFill>
          <a:blip r:embed="rId3"/>
          <a:stretch>
            <a:fillRect/>
          </a:stretch>
        </p:blipFill>
        <p:spPr>
          <a:xfrm>
            <a:off x="6792951" y="3684551"/>
            <a:ext cx="5440708" cy="2571137"/>
          </a:xfrm>
          <a:prstGeom prst="rect">
            <a:avLst/>
          </a:prstGeom>
        </p:spPr>
      </p:pic>
      <p:sp>
        <p:nvSpPr>
          <p:cNvPr id="10" name="TextBox 9">
            <a:extLst>
              <a:ext uri="{FF2B5EF4-FFF2-40B4-BE49-F238E27FC236}">
                <a16:creationId xmlns:a16="http://schemas.microsoft.com/office/drawing/2014/main" id="{03702F5F-84C3-B14E-9677-77529173D7DD}"/>
              </a:ext>
            </a:extLst>
          </p:cNvPr>
          <p:cNvSpPr txBox="1"/>
          <p:nvPr/>
        </p:nvSpPr>
        <p:spPr>
          <a:xfrm>
            <a:off x="6096000" y="6376111"/>
            <a:ext cx="5098473" cy="287925"/>
          </a:xfrm>
          <a:prstGeom prst="rect">
            <a:avLst/>
          </a:prstGeom>
          <a:noFill/>
        </p:spPr>
        <p:txBody>
          <a:bodyPr wrap="square">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Ref.</a:t>
            </a:r>
            <a:r>
              <a:rPr lang="en-US" sz="1200" dirty="0">
                <a:solidFill>
                  <a:schemeClr val="bg1">
                    <a:lumMod val="50000"/>
                  </a:schemeClr>
                </a:solidFill>
                <a:effectLst/>
                <a:latin typeface="Calibri" panose="020F0502020204030204" pitchFamily="34" charset="0"/>
                <a:cs typeface="Calibri" panose="020F0502020204030204" pitchFamily="34" charset="0"/>
              </a:rPr>
              <a:t> </a:t>
            </a:r>
            <a:r>
              <a:rPr lang="en-US" sz="1200" dirty="0">
                <a:solidFill>
                  <a:schemeClr val="bg1">
                    <a:lumMod val="50000"/>
                  </a:schemeClr>
                </a:solidFill>
                <a:latin typeface="Calibri" panose="020F0502020204030204" pitchFamily="34" charset="0"/>
                <a:cs typeface="Calibri" panose="020F0502020204030204" pitchFamily="34" charset="0"/>
              </a:rPr>
              <a:t>Jure </a:t>
            </a:r>
            <a:r>
              <a:rPr lang="en-US" sz="1200" dirty="0" err="1">
                <a:solidFill>
                  <a:schemeClr val="bg1">
                    <a:lumMod val="50000"/>
                  </a:schemeClr>
                </a:solidFill>
                <a:latin typeface="Calibri" panose="020F0502020204030204" pitchFamily="34" charset="0"/>
                <a:cs typeface="Calibri" panose="020F0502020204030204" pitchFamily="34" charset="0"/>
              </a:rPr>
              <a:t>Leskovec</a:t>
            </a:r>
            <a:r>
              <a:rPr lang="en-US" sz="1200" dirty="0">
                <a:solidFill>
                  <a:schemeClr val="bg1">
                    <a:lumMod val="50000"/>
                  </a:schemeClr>
                </a:solidFill>
                <a:latin typeface="Calibri" panose="020F0502020204030204" pitchFamily="34" charset="0"/>
                <a:cs typeface="Calibri" panose="020F0502020204030204" pitchFamily="34" charset="0"/>
              </a:rPr>
              <a:t>, “Stanford CS224W: Machine Learning with Graphs”, 2020</a:t>
            </a:r>
            <a:endParaRPr lang="en-US" sz="1200" dirty="0">
              <a:solidFill>
                <a:schemeClr val="bg1">
                  <a:lumMod val="50000"/>
                </a:schemeClr>
              </a:solidFill>
              <a:effectLst/>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5E19019F-8F29-FE45-8BD5-8D19759A1A81}"/>
              </a:ext>
            </a:extLst>
          </p:cNvPr>
          <p:cNvSpPr>
            <a:spLocks noGrp="1"/>
          </p:cNvSpPr>
          <p:nvPr>
            <p:ph type="title"/>
          </p:nvPr>
        </p:nvSpPr>
        <p:spPr/>
        <p:txBody>
          <a:bodyPr/>
          <a:lstStyle/>
          <a:p>
            <a:r>
              <a:rPr lang="en-US" dirty="0"/>
              <a:t>Graph Neural Network (GNN)</a:t>
            </a:r>
          </a:p>
        </p:txBody>
      </p:sp>
      <p:sp>
        <p:nvSpPr>
          <p:cNvPr id="19" name="TextBox 10">
            <a:extLst>
              <a:ext uri="{FF2B5EF4-FFF2-40B4-BE49-F238E27FC236}">
                <a16:creationId xmlns:a16="http://schemas.microsoft.com/office/drawing/2014/main" id="{D5064CC9-B69D-4319-894D-8B0796082967}"/>
              </a:ext>
            </a:extLst>
          </p:cNvPr>
          <p:cNvSpPr txBox="1"/>
          <p:nvPr/>
        </p:nvSpPr>
        <p:spPr>
          <a:xfrm>
            <a:off x="838200" y="1251284"/>
            <a:ext cx="5613806" cy="1077218"/>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defining feature of a GNN is the usage of a form of message passing.</a:t>
            </a:r>
          </a:p>
          <a:p>
            <a:pPr marL="285750" indent="-285750">
              <a:buFont typeface="Arial" panose="020B0604020202020204" pitchFamily="34" charset="0"/>
              <a:buChar char="•"/>
            </a:pPr>
            <a:endParaRPr lang="en-US" sz="2000" dirty="0"/>
          </a:p>
        </p:txBody>
      </p:sp>
      <p:pic>
        <p:nvPicPr>
          <p:cNvPr id="24" name="Picture 15">
            <a:extLst>
              <a:ext uri="{FF2B5EF4-FFF2-40B4-BE49-F238E27FC236}">
                <a16:creationId xmlns:a16="http://schemas.microsoft.com/office/drawing/2014/main" id="{4B21D586-11C4-4103-9A49-7691379131FE}"/>
              </a:ext>
            </a:extLst>
          </p:cNvPr>
          <p:cNvPicPr>
            <a:picLocks noChangeAspect="1"/>
          </p:cNvPicPr>
          <p:nvPr/>
        </p:nvPicPr>
        <p:blipFill rotWithShape="1">
          <a:blip r:embed="rId4"/>
          <a:srcRect t="11909" b="15184"/>
          <a:stretch/>
        </p:blipFill>
        <p:spPr>
          <a:xfrm>
            <a:off x="8026706" y="193964"/>
            <a:ext cx="2957936" cy="2481759"/>
          </a:xfrm>
          <a:prstGeom prst="rect">
            <a:avLst/>
          </a:prstGeom>
        </p:spPr>
      </p:pic>
      <p:pic>
        <p:nvPicPr>
          <p:cNvPr id="26" name="Picture 1">
            <a:extLst>
              <a:ext uri="{FF2B5EF4-FFF2-40B4-BE49-F238E27FC236}">
                <a16:creationId xmlns:a16="http://schemas.microsoft.com/office/drawing/2014/main" id="{1F797923-D6EE-4C32-B507-A3536EF5FB8B}"/>
              </a:ext>
            </a:extLst>
          </p:cNvPr>
          <p:cNvPicPr>
            <a:picLocks noChangeAspect="1"/>
          </p:cNvPicPr>
          <p:nvPr/>
        </p:nvPicPr>
        <p:blipFill>
          <a:blip r:embed="rId5"/>
          <a:stretch>
            <a:fillRect/>
          </a:stretch>
        </p:blipFill>
        <p:spPr>
          <a:xfrm>
            <a:off x="7394157" y="2973120"/>
            <a:ext cx="3349646" cy="629215"/>
          </a:xfrm>
          <a:prstGeom prst="rect">
            <a:avLst/>
          </a:prstGeom>
        </p:spPr>
      </p:pic>
      <p:sp>
        <p:nvSpPr>
          <p:cNvPr id="27" name="TextBox 8">
            <a:extLst>
              <a:ext uri="{FF2B5EF4-FFF2-40B4-BE49-F238E27FC236}">
                <a16:creationId xmlns:a16="http://schemas.microsoft.com/office/drawing/2014/main" id="{78C578C6-603D-451C-8A6C-D926F495934F}"/>
              </a:ext>
            </a:extLst>
          </p:cNvPr>
          <p:cNvSpPr txBox="1"/>
          <p:nvPr/>
        </p:nvSpPr>
        <p:spPr>
          <a:xfrm>
            <a:off x="7394157" y="2604368"/>
            <a:ext cx="1375331" cy="369332"/>
          </a:xfrm>
          <a:prstGeom prst="rect">
            <a:avLst/>
          </a:prstGeom>
          <a:noFill/>
        </p:spPr>
        <p:txBody>
          <a:bodyPr wrap="square" rtlCol="0">
            <a:spAutoFit/>
          </a:bodyPr>
          <a:lstStyle/>
          <a:p>
            <a:r>
              <a:rPr lang="en-US" altLang="zh-CN" dirty="0">
                <a:highlight>
                  <a:srgbClr val="C0C0C0"/>
                </a:highlight>
              </a:rPr>
              <a:t>Aggregator</a:t>
            </a:r>
            <a:endParaRPr lang="en-US" dirty="0">
              <a:highlight>
                <a:srgbClr val="C0C0C0"/>
              </a:highlight>
            </a:endParaRPr>
          </a:p>
        </p:txBody>
      </p:sp>
      <p:sp>
        <p:nvSpPr>
          <p:cNvPr id="28" name="TextBox 8">
            <a:extLst>
              <a:ext uri="{FF2B5EF4-FFF2-40B4-BE49-F238E27FC236}">
                <a16:creationId xmlns:a16="http://schemas.microsoft.com/office/drawing/2014/main" id="{9696A792-2C83-4B1C-8765-4B761491B7C1}"/>
              </a:ext>
            </a:extLst>
          </p:cNvPr>
          <p:cNvSpPr txBox="1"/>
          <p:nvPr/>
        </p:nvSpPr>
        <p:spPr>
          <a:xfrm>
            <a:off x="7196311" y="637043"/>
            <a:ext cx="1356595" cy="369332"/>
          </a:xfrm>
          <a:prstGeom prst="rect">
            <a:avLst/>
          </a:prstGeom>
          <a:noFill/>
        </p:spPr>
        <p:txBody>
          <a:bodyPr wrap="square" rtlCol="0">
            <a:spAutoFit/>
          </a:bodyPr>
          <a:lstStyle/>
          <a:p>
            <a:pPr algn="ctr"/>
            <a:r>
              <a:rPr lang="en-US" altLang="zh-CN" dirty="0">
                <a:highlight>
                  <a:srgbClr val="C0C0C0"/>
                </a:highlight>
              </a:rPr>
              <a:t>Input graph</a:t>
            </a:r>
            <a:endParaRPr lang="en-US" dirty="0">
              <a:highlight>
                <a:srgbClr val="C0C0C0"/>
              </a:highlight>
            </a:endParaRPr>
          </a:p>
        </p:txBody>
      </p:sp>
      <p:cxnSp>
        <p:nvCxnSpPr>
          <p:cNvPr id="31" name="直接箭头连接符 30">
            <a:extLst>
              <a:ext uri="{FF2B5EF4-FFF2-40B4-BE49-F238E27FC236}">
                <a16:creationId xmlns:a16="http://schemas.microsoft.com/office/drawing/2014/main" id="{DBBCD907-6995-46CB-9F2E-D12D65024469}"/>
              </a:ext>
            </a:extLst>
          </p:cNvPr>
          <p:cNvCxnSpPr>
            <a:cxnSpLocks/>
          </p:cNvCxnSpPr>
          <p:nvPr/>
        </p:nvCxnSpPr>
        <p:spPr>
          <a:xfrm flipH="1" flipV="1">
            <a:off x="8460576" y="3446326"/>
            <a:ext cx="92330" cy="89674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2" name="TextBox 8">
            <a:extLst>
              <a:ext uri="{FF2B5EF4-FFF2-40B4-BE49-F238E27FC236}">
                <a16:creationId xmlns:a16="http://schemas.microsoft.com/office/drawing/2014/main" id="{C0C65F5B-A5C1-43C5-BF1B-8378C9208604}"/>
              </a:ext>
            </a:extLst>
          </p:cNvPr>
          <p:cNvSpPr txBox="1"/>
          <p:nvPr/>
        </p:nvSpPr>
        <p:spPr>
          <a:xfrm>
            <a:off x="7196311" y="5666270"/>
            <a:ext cx="2492135" cy="369332"/>
          </a:xfrm>
          <a:prstGeom prst="rect">
            <a:avLst/>
          </a:prstGeom>
          <a:noFill/>
        </p:spPr>
        <p:txBody>
          <a:bodyPr wrap="square" rtlCol="0">
            <a:spAutoFit/>
          </a:bodyPr>
          <a:lstStyle/>
          <a:p>
            <a:pPr algn="ctr"/>
            <a:r>
              <a:rPr lang="en-US" altLang="zh-CN" dirty="0">
                <a:highlight>
                  <a:srgbClr val="C0C0C0"/>
                </a:highlight>
              </a:rPr>
              <a:t>Computational graph</a:t>
            </a:r>
            <a:endParaRPr lang="en-US" dirty="0">
              <a:highlight>
                <a:srgbClr val="C0C0C0"/>
              </a:highlight>
            </a:endParaRPr>
          </a:p>
        </p:txBody>
      </p:sp>
      <p:pic>
        <p:nvPicPr>
          <p:cNvPr id="7" name="图片 6">
            <a:extLst>
              <a:ext uri="{FF2B5EF4-FFF2-40B4-BE49-F238E27FC236}">
                <a16:creationId xmlns:a16="http://schemas.microsoft.com/office/drawing/2014/main" id="{1F5325ED-3F40-4D44-BC34-9233CBC30951}"/>
              </a:ext>
            </a:extLst>
          </p:cNvPr>
          <p:cNvPicPr>
            <a:picLocks noChangeAspect="1"/>
          </p:cNvPicPr>
          <p:nvPr/>
        </p:nvPicPr>
        <p:blipFill>
          <a:blip r:embed="rId6"/>
          <a:stretch>
            <a:fillRect/>
          </a:stretch>
        </p:blipFill>
        <p:spPr>
          <a:xfrm>
            <a:off x="67996" y="2543021"/>
            <a:ext cx="6792951" cy="2541352"/>
          </a:xfrm>
          <a:prstGeom prst="rect">
            <a:avLst/>
          </a:prstGeom>
        </p:spPr>
      </p:pic>
      <p:sp>
        <p:nvSpPr>
          <p:cNvPr id="33" name="TextBox 6">
            <a:extLst>
              <a:ext uri="{FF2B5EF4-FFF2-40B4-BE49-F238E27FC236}">
                <a16:creationId xmlns:a16="http://schemas.microsoft.com/office/drawing/2014/main" id="{4CA6CAC7-A773-45B5-8FC8-A446BD41C784}"/>
              </a:ext>
            </a:extLst>
          </p:cNvPr>
          <p:cNvSpPr txBox="1"/>
          <p:nvPr/>
        </p:nvSpPr>
        <p:spPr>
          <a:xfrm>
            <a:off x="4508187" y="2637160"/>
            <a:ext cx="1823309" cy="276999"/>
          </a:xfrm>
          <a:prstGeom prst="rect">
            <a:avLst/>
          </a:prstGeom>
          <a:noFill/>
        </p:spPr>
        <p:txBody>
          <a:bodyPr wrap="square">
            <a:spAutoFit/>
          </a:bodyPr>
          <a:lstStyle/>
          <a:p>
            <a:r>
              <a:rPr lang="en-US" sz="1200" dirty="0">
                <a:solidFill>
                  <a:schemeClr val="bg1">
                    <a:lumMod val="50000"/>
                  </a:schemeClr>
                </a:solidFill>
                <a:effectLst/>
                <a:latin typeface="Calibri" panose="020F0502020204030204" pitchFamily="34" charset="0"/>
                <a:cs typeface="Calibri" panose="020F0502020204030204" pitchFamily="34" charset="0"/>
              </a:rPr>
              <a:t>William et al. NIPS2017</a:t>
            </a:r>
          </a:p>
        </p:txBody>
      </p:sp>
    </p:spTree>
    <p:extLst>
      <p:ext uri="{BB962C8B-B14F-4D97-AF65-F5344CB8AC3E}">
        <p14:creationId xmlns:p14="http://schemas.microsoft.com/office/powerpoint/2010/main" val="211856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Theme">
  <a:themeElements>
    <a:clrScheme name="PA Palette">
      <a:dk1>
        <a:srgbClr val="000000"/>
      </a:dk1>
      <a:lt1>
        <a:srgbClr val="FFFFFF"/>
      </a:lt1>
      <a:dk2>
        <a:srgbClr val="041E41"/>
      </a:dk2>
      <a:lt2>
        <a:srgbClr val="B8D6E6"/>
      </a:lt2>
      <a:accent1>
        <a:srgbClr val="009CDE"/>
      </a:accent1>
      <a:accent2>
        <a:srgbClr val="1E407C"/>
      </a:accent2>
      <a:accent3>
        <a:srgbClr val="A3AAAD"/>
      </a:accent3>
      <a:accent4>
        <a:srgbClr val="83B1D4"/>
      </a:accent4>
      <a:accent5>
        <a:srgbClr val="3EA39E"/>
      </a:accent5>
      <a:accent6>
        <a:srgbClr val="305470"/>
      </a:accent6>
      <a:hlink>
        <a:srgbClr val="64B8B6"/>
      </a:hlink>
      <a:folHlink>
        <a:srgbClr val="7D4C7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3954</TotalTime>
  <Words>4979</Words>
  <Application>Microsoft Macintosh PowerPoint</Application>
  <PresentationFormat>Widescreen</PresentationFormat>
  <Paragraphs>267</Paragraphs>
  <Slides>23</Slides>
  <Notes>21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Calibri-Bold</vt:lpstr>
      <vt:lpstr>TeXGyreTermesX-Bold</vt:lpstr>
      <vt:lpstr>TeXGyreTermesX-Italic</vt:lpstr>
      <vt:lpstr>TeXGyreTermesX-Regular</vt:lpstr>
      <vt:lpstr>Arial</vt:lpstr>
      <vt:lpstr>Calibri</vt:lpstr>
      <vt:lpstr>Cambria Math</vt:lpstr>
      <vt:lpstr>Courier New</vt:lpstr>
      <vt:lpstr>Times New Roman</vt:lpstr>
      <vt:lpstr>Wingdings</vt:lpstr>
      <vt:lpstr>Office Theme</vt:lpstr>
      <vt:lpstr>Physics-Informed Data-driven Modeling of Dynamical Systems on Graphs</vt:lpstr>
      <vt:lpstr>Dynamical Systems</vt:lpstr>
      <vt:lpstr>Modern Machine Learning Toolbox</vt:lpstr>
      <vt:lpstr>Data on Graphs</vt:lpstr>
      <vt:lpstr>Learning on Graph</vt:lpstr>
      <vt:lpstr>Graph Representation</vt:lpstr>
      <vt:lpstr>Graph Embeddings</vt:lpstr>
      <vt:lpstr>Graph Convolution</vt:lpstr>
      <vt:lpstr>Graph Neural Network (GNN)</vt:lpstr>
      <vt:lpstr>Graph Convolutional Network (GCN)</vt:lpstr>
      <vt:lpstr>Graph Attention Networks</vt:lpstr>
      <vt:lpstr>Physics-informed GNNs</vt:lpstr>
      <vt:lpstr>Applications of GNNs in Dynamical Systems</vt:lpstr>
      <vt:lpstr>Traffic Flow Forecasting – 1 </vt:lpstr>
      <vt:lpstr>Traffic Flow Forecasting – 2 </vt:lpstr>
      <vt:lpstr>Power System</vt:lpstr>
      <vt:lpstr>Microgrid Dynamic Response</vt:lpstr>
      <vt:lpstr>Multi-body Dynamics</vt:lpstr>
      <vt:lpstr>Fluid Dynamics – Dynamic Graph Network</vt:lpstr>
      <vt:lpstr>Fluid Dynamics - Synthesized Ship Airwake</vt:lpstr>
      <vt:lpstr>Concluding Remarks</vt:lpstr>
      <vt:lpstr>Challenges and Proposed Methodology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Yin Yu</cp:lastModifiedBy>
  <cp:revision>113</cp:revision>
  <cp:lastPrinted>2022-01-12T15:00:04Z</cp:lastPrinted>
  <dcterms:created xsi:type="dcterms:W3CDTF">2018-03-19T17:38:41Z</dcterms:created>
  <dcterms:modified xsi:type="dcterms:W3CDTF">2023-06-08T20:20:26Z</dcterms:modified>
</cp:coreProperties>
</file>